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13" r:id="rId5"/>
  </p:sldMasterIdLst>
  <p:notesMasterIdLst>
    <p:notesMasterId r:id="rId44"/>
  </p:notesMasterIdLst>
  <p:handoutMasterIdLst>
    <p:handoutMasterId r:id="rId45"/>
  </p:handoutMasterIdLst>
  <p:sldIdLst>
    <p:sldId id="258" r:id="rId6"/>
    <p:sldId id="280" r:id="rId7"/>
    <p:sldId id="322" r:id="rId8"/>
    <p:sldId id="261" r:id="rId9"/>
    <p:sldId id="262" r:id="rId10"/>
    <p:sldId id="298" r:id="rId11"/>
    <p:sldId id="313" r:id="rId12"/>
    <p:sldId id="314" r:id="rId13"/>
    <p:sldId id="315" r:id="rId14"/>
    <p:sldId id="316" r:id="rId15"/>
    <p:sldId id="317" r:id="rId16"/>
    <p:sldId id="318" r:id="rId17"/>
    <p:sldId id="320" r:id="rId18"/>
    <p:sldId id="321" r:id="rId19"/>
    <p:sldId id="303" r:id="rId20"/>
    <p:sldId id="290" r:id="rId21"/>
    <p:sldId id="291" r:id="rId22"/>
    <p:sldId id="292" r:id="rId23"/>
    <p:sldId id="307" r:id="rId24"/>
    <p:sldId id="304" r:id="rId25"/>
    <p:sldId id="305" r:id="rId26"/>
    <p:sldId id="295" r:id="rId27"/>
    <p:sldId id="296" r:id="rId28"/>
    <p:sldId id="297" r:id="rId29"/>
    <p:sldId id="300" r:id="rId30"/>
    <p:sldId id="299" r:id="rId31"/>
    <p:sldId id="306" r:id="rId32"/>
    <p:sldId id="310" r:id="rId33"/>
    <p:sldId id="285" r:id="rId34"/>
    <p:sldId id="309" r:id="rId35"/>
    <p:sldId id="308" r:id="rId36"/>
    <p:sldId id="323" r:id="rId37"/>
    <p:sldId id="289" r:id="rId38"/>
    <p:sldId id="271" r:id="rId39"/>
    <p:sldId id="272" r:id="rId40"/>
    <p:sldId id="273" r:id="rId41"/>
    <p:sldId id="279" r:id="rId42"/>
    <p:sldId id="312" r:id="rId4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A6FF"/>
    <a:srgbClr val="E2EDFF"/>
    <a:srgbClr val="FFC000"/>
    <a:srgbClr val="FFF2C9"/>
    <a:srgbClr val="104FD7"/>
    <a:srgbClr val="418CFF"/>
    <a:srgbClr val="EE538B"/>
    <a:srgbClr val="009E9A"/>
    <a:srgbClr val="A970FF"/>
    <a:srgbClr val="DA2B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5726" autoAdjust="0"/>
  </p:normalViewPr>
  <p:slideViewPr>
    <p:cSldViewPr snapToObjects="1">
      <p:cViewPr varScale="1">
        <p:scale>
          <a:sx n="77" d="100"/>
          <a:sy n="77" d="100"/>
        </p:scale>
        <p:origin x="817" y="73"/>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azure.microsoft.com/en-us/overview/what-is-Cloud-computing/" TargetMode="External"/><Relationship Id="rId1" Type="http://schemas.openxmlformats.org/officeDocument/2006/relationships/hyperlink" Target="https://dzone.com/articles/challenges-in-implementing-microservices" TargetMode="Externa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hyperlink" Target="https://dzone.com/articles/challenges-in-implementing-microservices" TargetMode="External"/><Relationship Id="rId5" Type="http://schemas.openxmlformats.org/officeDocument/2006/relationships/image" Target="../media/image63.svg"/><Relationship Id="rId4" Type="http://schemas.openxmlformats.org/officeDocument/2006/relationships/image" Target="../media/image6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378C0-BD11-40CF-9BD5-0B7E897ED331}"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AAEDDF7-887D-4701-B1D7-B5CAE2E98271}">
      <dgm:prSet custT="1"/>
      <dgm:spPr>
        <a:xfrm>
          <a:off x="5344199" y="2973040"/>
          <a:ext cx="3600000" cy="720000"/>
        </a:xfrm>
        <a:prstGeom prst="rect">
          <a:avLst/>
        </a:prstGeom>
        <a:noFill/>
        <a:ln>
          <a:noFill/>
        </a:ln>
        <a:effectLst/>
      </dgm:spPr>
      <dgm:t>
        <a:bodyPr/>
        <a:lstStyle/>
        <a:p>
          <a:pPr>
            <a:lnSpc>
              <a:spcPct val="100000"/>
            </a:lnSpc>
            <a:defRPr cap="all"/>
          </a:pPr>
          <a:r>
            <a:rPr lang="en-AU" sz="1600" cap="all" dirty="0">
              <a:solidFill>
                <a:srgbClr val="000000">
                  <a:hueOff val="0"/>
                  <a:satOff val="0"/>
                  <a:lumOff val="0"/>
                  <a:alphaOff val="0"/>
                </a:srgbClr>
              </a:solidFill>
              <a:latin typeface="IBM Plex Sans" panose="020B0503050203000203" pitchFamily="34" charset="0"/>
              <a:ea typeface="+mn-ea"/>
              <a:cs typeface="+mn-cs"/>
              <a:hlinkClick xmlns:r="http://schemas.openxmlformats.org/officeDocument/2006/relationships" r:id="rId1"/>
            </a:rPr>
            <a:t>Challenges in implementing Microservices</a:t>
          </a:r>
          <a:endParaRPr lang="en-US" sz="1600" cap="all" dirty="0">
            <a:solidFill>
              <a:srgbClr val="000000">
                <a:hueOff val="0"/>
                <a:satOff val="0"/>
                <a:lumOff val="0"/>
                <a:alphaOff val="0"/>
              </a:srgbClr>
            </a:solidFill>
            <a:latin typeface="IBM Plex Sans" panose="020B0503050203000203" pitchFamily="34" charset="0"/>
            <a:ea typeface="+mn-ea"/>
            <a:cs typeface="+mn-cs"/>
          </a:endParaRPr>
        </a:p>
      </dgm:t>
    </dgm:pt>
    <dgm:pt modelId="{085F284C-7B71-438B-9B7E-B8A3641DE458}" type="parTrans" cxnId="{B6428D6B-4C65-431A-B364-8645DE20E24C}">
      <dgm:prSet/>
      <dgm:spPr/>
      <dgm:t>
        <a:bodyPr/>
        <a:lstStyle/>
        <a:p>
          <a:endParaRPr lang="en-US"/>
        </a:p>
      </dgm:t>
    </dgm:pt>
    <dgm:pt modelId="{1F6ACDBE-254E-4F52-82EB-1DEF0CC771C3}" type="sibTrans" cxnId="{B6428D6B-4C65-431A-B364-8645DE20E24C}">
      <dgm:prSet/>
      <dgm:spPr/>
      <dgm:t>
        <a:bodyPr/>
        <a:lstStyle/>
        <a:p>
          <a:endParaRPr lang="en-US"/>
        </a:p>
      </dgm:t>
    </dgm:pt>
    <dgm:pt modelId="{C020BC0A-9B49-4BA3-A6CA-629656E30EF2}">
      <dgm:prSet custT="1"/>
      <dgm:spPr>
        <a:xfrm>
          <a:off x="1114199" y="2973040"/>
          <a:ext cx="3600000" cy="720000"/>
        </a:xfrm>
        <a:prstGeom prst="rect">
          <a:avLst/>
        </a:prstGeom>
        <a:noFill/>
        <a:ln>
          <a:noFill/>
        </a:ln>
        <a:effectLst/>
      </dgm:spPr>
      <dgm:t>
        <a:bodyPr/>
        <a:lstStyle/>
        <a:p>
          <a:pPr>
            <a:lnSpc>
              <a:spcPct val="100000"/>
            </a:lnSpc>
            <a:defRPr cap="all"/>
          </a:pPr>
          <a:r>
            <a:rPr lang="en-AU" sz="1600" cap="all" dirty="0">
              <a:solidFill>
                <a:srgbClr val="000000">
                  <a:hueOff val="0"/>
                  <a:satOff val="0"/>
                  <a:lumOff val="0"/>
                  <a:alphaOff val="0"/>
                </a:srgbClr>
              </a:solidFill>
              <a:latin typeface="IBM Plex Sans" panose="020B0503050203000203" pitchFamily="34" charset="0"/>
              <a:ea typeface="+mn-ea"/>
              <a:cs typeface="+mn-cs"/>
              <a:hlinkClick xmlns:r="http://schemas.openxmlformats.org/officeDocument/2006/relationships" r:id="rId2"/>
            </a:rPr>
            <a:t>What is Cloud computing?</a:t>
          </a:r>
          <a:endParaRPr lang="en-US" sz="1600" cap="all" dirty="0">
            <a:solidFill>
              <a:srgbClr val="000000">
                <a:hueOff val="0"/>
                <a:satOff val="0"/>
                <a:lumOff val="0"/>
                <a:alphaOff val="0"/>
              </a:srgbClr>
            </a:solidFill>
            <a:latin typeface="IBM Plex Sans" panose="020B0503050203000203" pitchFamily="34" charset="0"/>
            <a:ea typeface="+mn-ea"/>
            <a:cs typeface="+mn-cs"/>
          </a:endParaRPr>
        </a:p>
      </dgm:t>
    </dgm:pt>
    <dgm:pt modelId="{76FD82D6-06B1-4F41-97A1-CB998BDD74C5}" type="sibTrans" cxnId="{4927B1D5-EE23-42F5-9796-CABACE9FAEBF}">
      <dgm:prSet/>
      <dgm:spPr/>
      <dgm:t>
        <a:bodyPr/>
        <a:lstStyle/>
        <a:p>
          <a:endParaRPr lang="en-US"/>
        </a:p>
      </dgm:t>
    </dgm:pt>
    <dgm:pt modelId="{0B983EE6-188F-481C-BD9C-4A6E79DCE4B3}" type="parTrans" cxnId="{4927B1D5-EE23-42F5-9796-CABACE9FAEBF}">
      <dgm:prSet/>
      <dgm:spPr/>
      <dgm:t>
        <a:bodyPr/>
        <a:lstStyle/>
        <a:p>
          <a:endParaRPr lang="en-US"/>
        </a:p>
      </dgm:t>
    </dgm:pt>
    <dgm:pt modelId="{66FEC52D-8E30-4C3E-9FA7-D18A95D43408}" type="pres">
      <dgm:prSet presAssocID="{C18378C0-BD11-40CF-9BD5-0B7E897ED331}" presName="root" presStyleCnt="0">
        <dgm:presLayoutVars>
          <dgm:dir/>
          <dgm:resizeHandles val="exact"/>
        </dgm:presLayoutVars>
      </dgm:prSet>
      <dgm:spPr/>
    </dgm:pt>
    <dgm:pt modelId="{9146F76D-E707-4EC5-9D0D-D4DFA3B256A4}" type="pres">
      <dgm:prSet presAssocID="{C020BC0A-9B49-4BA3-A6CA-629656E30EF2}" presName="compNode" presStyleCnt="0"/>
      <dgm:spPr/>
    </dgm:pt>
    <dgm:pt modelId="{D085FEFA-7988-4F6E-B835-9F9605CA8588}" type="pres">
      <dgm:prSet presAssocID="{C020BC0A-9B49-4BA3-A6CA-629656E30EF2}" presName="iconBgRect" presStyleLbl="bgShp" presStyleIdx="0" presStyleCnt="2"/>
      <dgm:spPr>
        <a:xfrm>
          <a:off x="1816199" y="93039"/>
          <a:ext cx="2196000" cy="2196000"/>
        </a:xfrm>
        <a:prstGeom prst="ellipse">
          <a:avLst/>
        </a:prstGeom>
        <a:solidFill>
          <a:sysClr val="window" lastClr="FFFFFF">
            <a:lumMod val="95000"/>
            <a:hueOff val="0"/>
            <a:satOff val="0"/>
            <a:lumOff val="0"/>
            <a:alphaOff val="0"/>
          </a:sysClr>
        </a:solidFill>
        <a:ln>
          <a:noFill/>
        </a:ln>
        <a:effectLst/>
      </dgm:spPr>
    </dgm:pt>
    <dgm:pt modelId="{73B1AFBE-8894-4F1D-8B5C-A90E3670EC6B}" type="pres">
      <dgm:prSet presAssocID="{C020BC0A-9B49-4BA3-A6CA-629656E30EF2}" presName="iconRect" presStyleLbl="node1" presStyleIdx="0" presStyleCnt="2"/>
      <dgm:spPr>
        <a:xfrm>
          <a:off x="2284199" y="56103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gm:spPr>
      <dgm:extLst>
        <a:ext uri="{E40237B7-FDA0-4F09-8148-C483321AD2D9}">
          <dgm14:cNvPr xmlns:dgm14="http://schemas.microsoft.com/office/drawing/2010/diagram" id="0" name="" descr="Marker"/>
        </a:ext>
      </dgm:extLst>
    </dgm:pt>
    <dgm:pt modelId="{49FB6071-C608-404A-9EE4-5675C47AEDD6}" type="pres">
      <dgm:prSet presAssocID="{C020BC0A-9B49-4BA3-A6CA-629656E30EF2}" presName="spaceRect" presStyleCnt="0"/>
      <dgm:spPr/>
    </dgm:pt>
    <dgm:pt modelId="{C583F885-FA6E-4D5E-9F87-972C886CD2C1}" type="pres">
      <dgm:prSet presAssocID="{C020BC0A-9B49-4BA3-A6CA-629656E30EF2}" presName="textRect" presStyleLbl="revTx" presStyleIdx="0" presStyleCnt="2">
        <dgm:presLayoutVars>
          <dgm:chMax val="1"/>
          <dgm:chPref val="1"/>
        </dgm:presLayoutVars>
      </dgm:prSet>
      <dgm:spPr/>
    </dgm:pt>
    <dgm:pt modelId="{8B95E8E7-2633-435F-B523-E0E2B44AC49F}" type="pres">
      <dgm:prSet presAssocID="{76FD82D6-06B1-4F41-97A1-CB998BDD74C5}" presName="sibTrans" presStyleCnt="0"/>
      <dgm:spPr/>
    </dgm:pt>
    <dgm:pt modelId="{317D6B8F-4DCE-4904-B413-9A4F5A79E095}" type="pres">
      <dgm:prSet presAssocID="{EAAEDDF7-887D-4701-B1D7-B5CAE2E98271}" presName="compNode" presStyleCnt="0"/>
      <dgm:spPr/>
    </dgm:pt>
    <dgm:pt modelId="{00B7412D-5908-42C3-AEEE-1C380EE02123}" type="pres">
      <dgm:prSet presAssocID="{EAAEDDF7-887D-4701-B1D7-B5CAE2E98271}" presName="iconBgRect" presStyleLbl="bgShp" presStyleIdx="1" presStyleCnt="2"/>
      <dgm:spPr>
        <a:xfrm>
          <a:off x="6046199" y="93039"/>
          <a:ext cx="2196000" cy="2196000"/>
        </a:xfrm>
        <a:prstGeom prst="ellipse">
          <a:avLst/>
        </a:prstGeom>
        <a:solidFill>
          <a:sysClr val="window" lastClr="FFFFFF">
            <a:lumMod val="95000"/>
            <a:hueOff val="0"/>
            <a:satOff val="0"/>
            <a:lumOff val="0"/>
            <a:alphaOff val="0"/>
          </a:sysClr>
        </a:solidFill>
        <a:ln>
          <a:noFill/>
        </a:ln>
        <a:effectLst/>
      </dgm:spPr>
    </dgm:pt>
    <dgm:pt modelId="{4457FB56-57A8-4EB4-84B7-391493B4E000}" type="pres">
      <dgm:prSet presAssocID="{EAAEDDF7-887D-4701-B1D7-B5CAE2E98271}" presName="iconRect" presStyleLbl="node1" presStyleIdx="1" presStyleCnt="2"/>
      <dgm:spPr>
        <a:xfrm>
          <a:off x="6514199" y="561039"/>
          <a:ext cx="1260000" cy="126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gm:spPr>
      <dgm:extLst>
        <a:ext uri="{E40237B7-FDA0-4F09-8148-C483321AD2D9}">
          <dgm14:cNvPr xmlns:dgm14="http://schemas.microsoft.com/office/drawing/2010/diagram" id="0" name="" descr="Map with pin"/>
        </a:ext>
      </dgm:extLst>
    </dgm:pt>
    <dgm:pt modelId="{11DEF7A1-266E-48EC-94D2-D2C61CFD142A}" type="pres">
      <dgm:prSet presAssocID="{EAAEDDF7-887D-4701-B1D7-B5CAE2E98271}" presName="spaceRect" presStyleCnt="0"/>
      <dgm:spPr/>
    </dgm:pt>
    <dgm:pt modelId="{951220B0-40ED-4EB1-8F6F-CADD5144AFC7}" type="pres">
      <dgm:prSet presAssocID="{EAAEDDF7-887D-4701-B1D7-B5CAE2E98271}" presName="textRect" presStyleLbl="revTx" presStyleIdx="1" presStyleCnt="2">
        <dgm:presLayoutVars>
          <dgm:chMax val="1"/>
          <dgm:chPref val="1"/>
        </dgm:presLayoutVars>
      </dgm:prSet>
      <dgm:spPr/>
    </dgm:pt>
  </dgm:ptLst>
  <dgm:cxnLst>
    <dgm:cxn modelId="{08788142-AE1A-4E9A-BC85-EAE3D2F50EF1}" type="presOf" srcId="{C18378C0-BD11-40CF-9BD5-0B7E897ED331}" destId="{66FEC52D-8E30-4C3E-9FA7-D18A95D43408}" srcOrd="0" destOrd="0" presId="urn:microsoft.com/office/officeart/2018/5/layout/IconCircleLabelList"/>
    <dgm:cxn modelId="{B6428D6B-4C65-431A-B364-8645DE20E24C}" srcId="{C18378C0-BD11-40CF-9BD5-0B7E897ED331}" destId="{EAAEDDF7-887D-4701-B1D7-B5CAE2E98271}" srcOrd="1" destOrd="0" parTransId="{085F284C-7B71-438B-9B7E-B8A3641DE458}" sibTransId="{1F6ACDBE-254E-4F52-82EB-1DEF0CC771C3}"/>
    <dgm:cxn modelId="{0C105BC7-A1BA-4E60-A134-A7CAE2D21FCD}" type="presOf" srcId="{C020BC0A-9B49-4BA3-A6CA-629656E30EF2}" destId="{C583F885-FA6E-4D5E-9F87-972C886CD2C1}" srcOrd="0" destOrd="0" presId="urn:microsoft.com/office/officeart/2018/5/layout/IconCircleLabelList"/>
    <dgm:cxn modelId="{EB8960CE-67D9-4FF3-B69D-BC82BF7DB643}" type="presOf" srcId="{EAAEDDF7-887D-4701-B1D7-B5CAE2E98271}" destId="{951220B0-40ED-4EB1-8F6F-CADD5144AFC7}" srcOrd="0" destOrd="0" presId="urn:microsoft.com/office/officeart/2018/5/layout/IconCircleLabelList"/>
    <dgm:cxn modelId="{4927B1D5-EE23-42F5-9796-CABACE9FAEBF}" srcId="{C18378C0-BD11-40CF-9BD5-0B7E897ED331}" destId="{C020BC0A-9B49-4BA3-A6CA-629656E30EF2}" srcOrd="0" destOrd="0" parTransId="{0B983EE6-188F-481C-BD9C-4A6E79DCE4B3}" sibTransId="{76FD82D6-06B1-4F41-97A1-CB998BDD74C5}"/>
    <dgm:cxn modelId="{05468A83-69E2-46BC-9693-B304FFA6BB10}" type="presParOf" srcId="{66FEC52D-8E30-4C3E-9FA7-D18A95D43408}" destId="{9146F76D-E707-4EC5-9D0D-D4DFA3B256A4}" srcOrd="0" destOrd="0" presId="urn:microsoft.com/office/officeart/2018/5/layout/IconCircleLabelList"/>
    <dgm:cxn modelId="{6491BDDF-7964-42A8-B647-830706042175}" type="presParOf" srcId="{9146F76D-E707-4EC5-9D0D-D4DFA3B256A4}" destId="{D085FEFA-7988-4F6E-B835-9F9605CA8588}" srcOrd="0" destOrd="0" presId="urn:microsoft.com/office/officeart/2018/5/layout/IconCircleLabelList"/>
    <dgm:cxn modelId="{863B376E-677C-4DBA-8035-51846FA08BE7}" type="presParOf" srcId="{9146F76D-E707-4EC5-9D0D-D4DFA3B256A4}" destId="{73B1AFBE-8894-4F1D-8B5C-A90E3670EC6B}" srcOrd="1" destOrd="0" presId="urn:microsoft.com/office/officeart/2018/5/layout/IconCircleLabelList"/>
    <dgm:cxn modelId="{3E4422D2-3F73-47EC-9578-52251833A95F}" type="presParOf" srcId="{9146F76D-E707-4EC5-9D0D-D4DFA3B256A4}" destId="{49FB6071-C608-404A-9EE4-5675C47AEDD6}" srcOrd="2" destOrd="0" presId="urn:microsoft.com/office/officeart/2018/5/layout/IconCircleLabelList"/>
    <dgm:cxn modelId="{DB520FF8-A866-42D2-8E0C-55A7C68FDCD7}" type="presParOf" srcId="{9146F76D-E707-4EC5-9D0D-D4DFA3B256A4}" destId="{C583F885-FA6E-4D5E-9F87-972C886CD2C1}" srcOrd="3" destOrd="0" presId="urn:microsoft.com/office/officeart/2018/5/layout/IconCircleLabelList"/>
    <dgm:cxn modelId="{A30D27EF-8060-4716-84D4-8D48301EF332}" type="presParOf" srcId="{66FEC52D-8E30-4C3E-9FA7-D18A95D43408}" destId="{8B95E8E7-2633-435F-B523-E0E2B44AC49F}" srcOrd="1" destOrd="0" presId="urn:microsoft.com/office/officeart/2018/5/layout/IconCircleLabelList"/>
    <dgm:cxn modelId="{0B168AA5-CDAE-4609-8334-A3FCB7A8C0ED}" type="presParOf" srcId="{66FEC52D-8E30-4C3E-9FA7-D18A95D43408}" destId="{317D6B8F-4DCE-4904-B413-9A4F5A79E095}" srcOrd="2" destOrd="0" presId="urn:microsoft.com/office/officeart/2018/5/layout/IconCircleLabelList"/>
    <dgm:cxn modelId="{80845295-40B2-4E97-9CBA-C4D8EF0E9EEB}" type="presParOf" srcId="{317D6B8F-4DCE-4904-B413-9A4F5A79E095}" destId="{00B7412D-5908-42C3-AEEE-1C380EE02123}" srcOrd="0" destOrd="0" presId="urn:microsoft.com/office/officeart/2018/5/layout/IconCircleLabelList"/>
    <dgm:cxn modelId="{143E548F-A5C6-416A-AD66-0B4520504CE8}" type="presParOf" srcId="{317D6B8F-4DCE-4904-B413-9A4F5A79E095}" destId="{4457FB56-57A8-4EB4-84B7-391493B4E000}" srcOrd="1" destOrd="0" presId="urn:microsoft.com/office/officeart/2018/5/layout/IconCircleLabelList"/>
    <dgm:cxn modelId="{015668C2-0637-445B-8675-02DAD36A2405}" type="presParOf" srcId="{317D6B8F-4DCE-4904-B413-9A4F5A79E095}" destId="{11DEF7A1-266E-48EC-94D2-D2C61CFD142A}" srcOrd="2" destOrd="0" presId="urn:microsoft.com/office/officeart/2018/5/layout/IconCircleLabelList"/>
    <dgm:cxn modelId="{4309DF89-1473-4D2E-94BC-B4C4669D50BC}" type="presParOf" srcId="{317D6B8F-4DCE-4904-B413-9A4F5A79E095}" destId="{951220B0-40ED-4EB1-8F6F-CADD5144AFC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5FEFA-7988-4F6E-B835-9F9605CA8588}">
      <dsp:nvSpPr>
        <dsp:cNvPr id="0" name=""/>
        <dsp:cNvSpPr/>
      </dsp:nvSpPr>
      <dsp:spPr>
        <a:xfrm>
          <a:off x="1816199" y="93039"/>
          <a:ext cx="2196000" cy="2196000"/>
        </a:xfrm>
        <a:prstGeom prst="ellipse">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73B1AFBE-8894-4F1D-8B5C-A90E3670EC6B}">
      <dsp:nvSpPr>
        <dsp:cNvPr id="0" name=""/>
        <dsp:cNvSpPr/>
      </dsp:nvSpPr>
      <dsp:spPr>
        <a:xfrm>
          <a:off x="2284199" y="56103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83F885-FA6E-4D5E-9F87-972C886CD2C1}">
      <dsp:nvSpPr>
        <dsp:cNvPr id="0" name=""/>
        <dsp:cNvSpPr/>
      </dsp:nvSpPr>
      <dsp:spPr>
        <a:xfrm>
          <a:off x="1114199" y="29730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AU" sz="1600" kern="1200" cap="all" dirty="0">
              <a:solidFill>
                <a:srgbClr val="000000">
                  <a:hueOff val="0"/>
                  <a:satOff val="0"/>
                  <a:lumOff val="0"/>
                  <a:alphaOff val="0"/>
                </a:srgbClr>
              </a:solidFill>
              <a:latin typeface="IBM Plex Sans" panose="020B0503050203000203" pitchFamily="34" charset="0"/>
              <a:ea typeface="+mn-ea"/>
              <a:cs typeface="+mn-cs"/>
              <a:hlinkClick xmlns:r="http://schemas.openxmlformats.org/officeDocument/2006/relationships" r:id="rId3"/>
            </a:rPr>
            <a:t>What is Cloud computing?</a:t>
          </a:r>
          <a:endParaRPr lang="en-US" sz="1600" kern="1200" cap="all" dirty="0">
            <a:solidFill>
              <a:srgbClr val="000000">
                <a:hueOff val="0"/>
                <a:satOff val="0"/>
                <a:lumOff val="0"/>
                <a:alphaOff val="0"/>
              </a:srgbClr>
            </a:solidFill>
            <a:latin typeface="IBM Plex Sans" panose="020B0503050203000203" pitchFamily="34" charset="0"/>
            <a:ea typeface="+mn-ea"/>
            <a:cs typeface="+mn-cs"/>
          </a:endParaRPr>
        </a:p>
      </dsp:txBody>
      <dsp:txXfrm>
        <a:off x="1114199" y="2973040"/>
        <a:ext cx="3600000" cy="720000"/>
      </dsp:txXfrm>
    </dsp:sp>
    <dsp:sp modelId="{00B7412D-5908-42C3-AEEE-1C380EE02123}">
      <dsp:nvSpPr>
        <dsp:cNvPr id="0" name=""/>
        <dsp:cNvSpPr/>
      </dsp:nvSpPr>
      <dsp:spPr>
        <a:xfrm>
          <a:off x="6046199" y="93039"/>
          <a:ext cx="2196000" cy="2196000"/>
        </a:xfrm>
        <a:prstGeom prst="ellipse">
          <a:avLst/>
        </a:prstGeom>
        <a:solidFill>
          <a:sysClr val="window" lastClr="FFFFFF">
            <a:lumMod val="95000"/>
            <a:hueOff val="0"/>
            <a:satOff val="0"/>
            <a:lumOff val="0"/>
            <a:alphaOff val="0"/>
          </a:sysClr>
        </a:solidFill>
        <a:ln>
          <a:noFill/>
        </a:ln>
        <a:effectLst/>
      </dsp:spPr>
      <dsp:style>
        <a:lnRef idx="0">
          <a:scrgbClr r="0" g="0" b="0"/>
        </a:lnRef>
        <a:fillRef idx="1">
          <a:scrgbClr r="0" g="0" b="0"/>
        </a:fillRef>
        <a:effectRef idx="0">
          <a:scrgbClr r="0" g="0" b="0"/>
        </a:effectRef>
        <a:fontRef idx="minor"/>
      </dsp:style>
    </dsp:sp>
    <dsp:sp modelId="{4457FB56-57A8-4EB4-84B7-391493B4E000}">
      <dsp:nvSpPr>
        <dsp:cNvPr id="0" name=""/>
        <dsp:cNvSpPr/>
      </dsp:nvSpPr>
      <dsp:spPr>
        <a:xfrm>
          <a:off x="6514199" y="561039"/>
          <a:ext cx="1260000" cy="126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1220B0-40ED-4EB1-8F6F-CADD5144AFC7}">
      <dsp:nvSpPr>
        <dsp:cNvPr id="0" name=""/>
        <dsp:cNvSpPr/>
      </dsp:nvSpPr>
      <dsp:spPr>
        <a:xfrm>
          <a:off x="5344199" y="29730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AU" sz="1600" kern="1200" cap="all" dirty="0">
              <a:solidFill>
                <a:srgbClr val="000000">
                  <a:hueOff val="0"/>
                  <a:satOff val="0"/>
                  <a:lumOff val="0"/>
                  <a:alphaOff val="0"/>
                </a:srgbClr>
              </a:solidFill>
              <a:latin typeface="IBM Plex Sans" panose="020B0503050203000203" pitchFamily="34" charset="0"/>
              <a:ea typeface="+mn-ea"/>
              <a:cs typeface="+mn-cs"/>
              <a:hlinkClick xmlns:r="http://schemas.openxmlformats.org/officeDocument/2006/relationships" r:id="rId6"/>
            </a:rPr>
            <a:t>Challenges in implementing Microservices</a:t>
          </a:r>
          <a:endParaRPr lang="en-US" sz="1600" kern="1200" cap="all" dirty="0">
            <a:solidFill>
              <a:srgbClr val="000000">
                <a:hueOff val="0"/>
                <a:satOff val="0"/>
                <a:lumOff val="0"/>
                <a:alphaOff val="0"/>
              </a:srgbClr>
            </a:solidFill>
            <a:latin typeface="IBM Plex Sans" panose="020B0503050203000203" pitchFamily="34" charset="0"/>
            <a:ea typeface="+mn-ea"/>
            <a:cs typeface="+mn-cs"/>
          </a:endParaRPr>
        </a:p>
      </dsp:txBody>
      <dsp:txXfrm>
        <a:off x="5344199" y="2973040"/>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2/13/2020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So lets start by thinking about a traditional shopping cart application.  Something with a web interface.  </a:t>
            </a:r>
          </a:p>
          <a:p>
            <a:pPr lvl="0"/>
            <a:r>
              <a:rPr lang="en-US" dirty="0">
                <a:latin typeface="Albany" pitchFamily="18"/>
                <a:cs typeface="Tahoma" pitchFamily="2"/>
              </a:rPr>
              <a:t>If you stop to think about the functional areas of such an application, you can probably think of several predictable items: we need a way to search for products, we need a way to store all of our products in some kind of catalog, probably in concert with some kind of inventory management.  We have to let customers put items into shopping carts and go through a checkout process, and we have to think about order </a:t>
            </a:r>
            <a:r>
              <a:rPr lang="en-US" dirty="0" err="1">
                <a:latin typeface="Albany" pitchFamily="18"/>
                <a:cs typeface="Tahoma" pitchFamily="2"/>
              </a:rPr>
              <a:t>fufillment</a:t>
            </a:r>
            <a:r>
              <a:rPr lang="en-US" dirty="0">
                <a:latin typeface="Albany" pitchFamily="18"/>
                <a:cs typeface="Tahoma" pitchFamily="2"/>
              </a:rPr>
              <a:t>, and a number of other items that we don't have listed here.</a:t>
            </a:r>
          </a:p>
          <a:p>
            <a:pPr lvl="0"/>
            <a:r>
              <a:rPr lang="en-US" dirty="0">
                <a:latin typeface="Albany" pitchFamily="18"/>
                <a:cs typeface="Tahoma" pitchFamily="2"/>
              </a:rPr>
              <a:t>Well how would this look in a microservices style architecture?  Well, lets look at how a traditional monolith would look.</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176276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monolithic shopping cart application, we would probably take the familiar layer-cake approach backed by a traditional relational database.  </a:t>
            </a:r>
          </a:p>
          <a:p>
            <a:r>
              <a:rPr lang="en-US" dirty="0"/>
              <a:t>We would have data access objects talk to our database to handle persistence, we would have our use-cases implemented by our service layer, and we would have a controller layer serving up traditional web pages to a traditional web browser.  </a:t>
            </a:r>
          </a:p>
          <a:p>
            <a:r>
              <a:rPr lang="en-US" dirty="0"/>
              <a:t>We might have some dynamic JavaScript code on our pages talking to the controllers too, but everything is basically represented by this layered architecture.</a:t>
            </a:r>
          </a:p>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239741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take a closer look at those layers, you can see a lot more detail.</a:t>
            </a:r>
          </a:p>
          <a:p>
            <a:r>
              <a:rPr lang="en-US" dirty="0"/>
              <a:t>There are many different kinds of controllers for the different pages in the application, like the search page, product review page, cart display, the entire checkout process, and the “contact us” area of the site.</a:t>
            </a:r>
          </a:p>
          <a:p>
            <a:r>
              <a:rPr lang="en-US" dirty="0"/>
              <a:t>The service layer attempts to model our use-cases, and we probably have separate services to control search functions, catalog management functions, review function, cart functions, and so on.</a:t>
            </a:r>
          </a:p>
          <a:p>
            <a:r>
              <a:rPr lang="en-US" dirty="0"/>
              <a:t>At the DAO layer, things resemble the data model, and there are typically DAO objects representing each table, or perhaps small group of tables.  So we have DAOs for products, inventory, cart, customers, and so on.</a:t>
            </a:r>
          </a:p>
          <a:p>
            <a:r>
              <a:rPr lang="en-US" dirty="0"/>
              <a:t>And you can expect that within the database, we have various tables setup to support the storage needs for the various parts of the application.</a:t>
            </a:r>
          </a:p>
          <a:p>
            <a:r>
              <a:rPr lang="en-US" dirty="0"/>
              <a:t>This application structure is well organized and well understood.  So why is there a move to something different?</a:t>
            </a:r>
          </a:p>
        </p:txBody>
      </p:sp>
      <p:sp>
        <p:nvSpPr>
          <p:cNvPr id="4" name="Slide Number Placeholder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527572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start to think about some of the challenges that we are facing at present in the industry. </a:t>
            </a:r>
          </a:p>
          <a:p>
            <a:r>
              <a:rPr lang="en-US" dirty="0"/>
              <a:t>Ten years ago, we only had to think about web interfaces; but, now we have a proliferation of client technologies.  We have smart phones and tablets, we have game consoles and TVs, and now we even have watches and wearables.</a:t>
            </a:r>
          </a:p>
          <a:p>
            <a:r>
              <a:rPr lang="en-US" dirty="0"/>
              <a:t>The controllers that were designed for our web interface were not designed for these other channels.  Plus, we have to think about the different kinds of networks like mobile networks that may be more sensitive to chatty interfaces.</a:t>
            </a:r>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4110926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We also have different types of persistence and back-end technologies to think about.</a:t>
            </a:r>
          </a:p>
          <a:p>
            <a:pPr lvl="0"/>
            <a:r>
              <a:rPr lang="en-US" sz="1200" dirty="0">
                <a:latin typeface="Albany" pitchFamily="18"/>
                <a:cs typeface="Tahoma" pitchFamily="2"/>
              </a:rPr>
              <a:t>10 years ago most stored everything in relational databases, and these databases have been a fantastic one-size-fits-all solution for us for many years.  </a:t>
            </a:r>
          </a:p>
          <a:p>
            <a:pPr lvl="0"/>
            <a:r>
              <a:rPr lang="en-US" sz="1200" dirty="0">
                <a:latin typeface="Albany" pitchFamily="18"/>
                <a:cs typeface="Tahoma" pitchFamily="2"/>
              </a:rPr>
              <a:t>But now we have access to specialized technologies that offer superior performance for many use cases.  </a:t>
            </a:r>
          </a:p>
          <a:p>
            <a:pPr lvl="0"/>
            <a:r>
              <a:rPr lang="en-US" sz="1200" dirty="0">
                <a:latin typeface="Albany" pitchFamily="18"/>
                <a:cs typeface="Tahoma" pitchFamily="2"/>
              </a:rPr>
              <a:t>For example our product search is much faster and robust with elastic search,</a:t>
            </a:r>
          </a:p>
          <a:p>
            <a:pPr lvl="0"/>
            <a:r>
              <a:rPr lang="en-US" sz="1200" dirty="0">
                <a:latin typeface="Albany" pitchFamily="18"/>
                <a:cs typeface="Tahoma" pitchFamily="2"/>
              </a:rPr>
              <a:t>things like product reviews are stored more flexibly in a document store like mongo</a:t>
            </a:r>
          </a:p>
          <a:p>
            <a:pPr lvl="0"/>
            <a:r>
              <a:rPr lang="en-US" sz="1200" dirty="0">
                <a:latin typeface="Albany" pitchFamily="18"/>
                <a:cs typeface="Tahoma" pitchFamily="2"/>
              </a:rPr>
              <a:t>The shopping cart is a lot faster and simpler with a key/value store like </a:t>
            </a:r>
            <a:r>
              <a:rPr lang="en-US" sz="1200" dirty="0" err="1">
                <a:latin typeface="Albany" pitchFamily="18"/>
                <a:cs typeface="Tahoma" pitchFamily="2"/>
              </a:rPr>
              <a:t>redis</a:t>
            </a:r>
            <a:r>
              <a:rPr lang="en-US" sz="1200" dirty="0">
                <a:latin typeface="Albany" pitchFamily="18"/>
                <a:cs typeface="Tahoma" pitchFamily="2"/>
              </a:rPr>
              <a:t>.</a:t>
            </a:r>
          </a:p>
          <a:p>
            <a:pPr lvl="0"/>
            <a:r>
              <a:rPr lang="en-US" sz="1200" dirty="0">
                <a:latin typeface="Albany" pitchFamily="18"/>
                <a:cs typeface="Tahoma" pitchFamily="2"/>
              </a:rPr>
              <a:t>Plus we still have needs to access legacy back-end technologies like SAP for orders and shipping, and we might decide it is much easier to let pay-pal handle all of the payments for us.</a:t>
            </a:r>
          </a:p>
          <a:p>
            <a:pPr lvl="0"/>
            <a:r>
              <a:rPr lang="en-US" sz="1200" dirty="0">
                <a:latin typeface="Albany" pitchFamily="18"/>
                <a:cs typeface="Tahoma" pitchFamily="2"/>
              </a:rPr>
              <a:t>Now please don't think from this that relational databases are going away – they are still the swiss army knife of storage technology.  The point is we are more likely to have a plethora of back-end technologies, and our single application written in a single language will have to stretch a bit to accommodate the various needs.</a:t>
            </a:r>
          </a:p>
        </p:txBody>
      </p:sp>
      <p:sp>
        <p:nvSpPr>
          <p:cNvPr id="4" name="Slide Number Placeholder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148171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Here is another thing to think about:  Our monolithic codebase is a single application, a single codebase.  If it is small enough, it is pretty easy for a single team to implement features, manage source using source code management, and test and deploy, hopefully using some kind of continuous delivery pipeline.</a:t>
            </a:r>
          </a:p>
        </p:txBody>
      </p:sp>
      <p:sp>
        <p:nvSpPr>
          <p:cNvPr id="4" name="Slide Number Placeholder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401151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But here is the problem: what if the system is large and complex?  What if there are large numbers of features that need to be implemented quickly?  We'll need a large team, and inevitably we'll have a large codebase.  Large teams are hard to manage, and so are large code bases.</a:t>
            </a:r>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2901802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perhaps what we will do is break our big team down into little teams, each one working on a subset of features, and each one dedicated to maintaining their separate codebase for a single 'module' of a large application – like a JAR.  Well this approach might mean that we need to have a separate team in charge of 'assembling' our separate modules into the completed application, and then subjecting the entire thing to our continuous delivery pipeline.</a:t>
            </a:r>
          </a:p>
          <a:p>
            <a:pPr lvl="0"/>
            <a:r>
              <a:rPr lang="en-US" sz="1200" dirty="0">
                <a:latin typeface="Albany" pitchFamily="18"/>
                <a:cs typeface="Tahoma" pitchFamily="2"/>
              </a:rPr>
              <a:t>A big problem for all of this is what happens if a flaw is discovered late in the pipeline, such as user-acceptance testing.  Now we can't deploy the application until we fix that problem, or at least back it out.  Then the problem is that the assembly team is working to try to find the best versions of each team's components to deploy to get the optimal delivery of features delivered.  And then they will be putting pressure on the original teams to fix specific issues in specific version of specific modules.  So this is a big mess, and most of it has nothing to do with coding, but assembling and deploying.</a:t>
            </a:r>
          </a:p>
        </p:txBody>
      </p:sp>
      <p:sp>
        <p:nvSpPr>
          <p:cNvPr id="4" name="Slide Number Placeholder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1998961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5237292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68104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5153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8702407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170420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78136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7755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056671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507534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1149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44740702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430832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19467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364066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98828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917094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69878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71662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51425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158382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834033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30958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9939618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6304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image" Target="../media/image3.png"/><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theme" Target="../theme/theme5.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8105886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6.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hyperlink" Target="https://avinetworks.com/glossary/microservice/" TargetMode="External"/><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6.xml"/><Relationship Id="rId4" Type="http://schemas.openxmlformats.org/officeDocument/2006/relationships/image" Target="../media/image50.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66.xml"/><Relationship Id="rId5" Type="http://schemas.openxmlformats.org/officeDocument/2006/relationships/image" Target="../media/image54.emf"/><Relationship Id="rId4" Type="http://schemas.openxmlformats.org/officeDocument/2006/relationships/image" Target="../media/image5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jpg"/><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515600" cy="3383280"/>
          </a:xfrm>
        </p:spPr>
        <p:txBody>
          <a:bodyPr/>
          <a:lstStyle/>
          <a:p>
            <a:r>
              <a:rPr lang="en-US" dirty="0">
                <a:latin typeface="IBM Plex Sans" charset="0"/>
                <a:ea typeface="IBM Plex Sans" charset="0"/>
                <a:cs typeface="IBM Plex Sans" charset="0"/>
              </a:rPr>
              <a:t>How did We Come to Microservices?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History and Driving Forces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13718342" cy="731520"/>
          </a:xfrm>
        </p:spPr>
        <p:txBody>
          <a:bodyPr/>
          <a:lstStyle/>
          <a:p>
            <a:r>
              <a:rPr lang="en-IN" b="1" dirty="0"/>
              <a:t>New types of client applications</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Challenges</a:t>
            </a:r>
          </a:p>
        </p:txBody>
      </p:sp>
      <p:sp>
        <p:nvSpPr>
          <p:cNvPr id="127" name="TextBox 126">
            <a:extLst>
              <a:ext uri="{FF2B5EF4-FFF2-40B4-BE49-F238E27FC236}">
                <a16:creationId xmlns:a16="http://schemas.microsoft.com/office/drawing/2014/main" id="{E56B7B8F-99EA-4EB1-8033-10B753709C86}"/>
              </a:ext>
            </a:extLst>
          </p:cNvPr>
          <p:cNvSpPr txBox="1"/>
          <p:nvPr/>
        </p:nvSpPr>
        <p:spPr>
          <a:xfrm>
            <a:off x="3124800" y="466308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Search</a:t>
            </a:r>
          </a:p>
        </p:txBody>
      </p:sp>
      <p:sp>
        <p:nvSpPr>
          <p:cNvPr id="128" name="TextBox 127">
            <a:extLst>
              <a:ext uri="{FF2B5EF4-FFF2-40B4-BE49-F238E27FC236}">
                <a16:creationId xmlns:a16="http://schemas.microsoft.com/office/drawing/2014/main" id="{86F17178-BE06-4222-A082-610A8EFC6FEC}"/>
              </a:ext>
            </a:extLst>
          </p:cNvPr>
          <p:cNvSpPr txBox="1"/>
          <p:nvPr/>
        </p:nvSpPr>
        <p:spPr>
          <a:xfrm>
            <a:off x="5780160" y="466308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129" name="TextBox 128">
            <a:extLst>
              <a:ext uri="{FF2B5EF4-FFF2-40B4-BE49-F238E27FC236}">
                <a16:creationId xmlns:a16="http://schemas.microsoft.com/office/drawing/2014/main" id="{E8B3C6A4-F96E-4357-B8E3-AD055C5112CE}"/>
              </a:ext>
            </a:extLst>
          </p:cNvPr>
          <p:cNvSpPr txBox="1"/>
          <p:nvPr/>
        </p:nvSpPr>
        <p:spPr>
          <a:xfrm>
            <a:off x="4375079" y="4663080"/>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Reviews</a:t>
            </a:r>
          </a:p>
        </p:txBody>
      </p:sp>
      <p:sp>
        <p:nvSpPr>
          <p:cNvPr id="130" name="TextBox 129">
            <a:extLst>
              <a:ext uri="{FF2B5EF4-FFF2-40B4-BE49-F238E27FC236}">
                <a16:creationId xmlns:a16="http://schemas.microsoft.com/office/drawing/2014/main" id="{5A1812E1-BF7B-4214-B904-59456C3023E8}"/>
              </a:ext>
            </a:extLst>
          </p:cNvPr>
          <p:cNvSpPr txBox="1"/>
          <p:nvPr/>
        </p:nvSpPr>
        <p:spPr>
          <a:xfrm>
            <a:off x="8963953" y="4663962"/>
            <a:ext cx="1249293" cy="417635"/>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algn="ctr" defTabSz="914400" hangingPunct="0"/>
            <a:r>
              <a:rPr lang="en-US" sz="1960">
                <a:solidFill>
                  <a:prstClr val="black"/>
                </a:solidFill>
                <a:latin typeface="IBM Plex Sans" panose="020B0503050203000203" pitchFamily="34" charset="0"/>
                <a:ea typeface="Microsoft YaHei" pitchFamily="2"/>
                <a:cs typeface="Mangal" pitchFamily="2"/>
              </a:rPr>
              <a:t>Checkout</a:t>
            </a:r>
          </a:p>
        </p:txBody>
      </p:sp>
      <p:sp>
        <p:nvSpPr>
          <p:cNvPr id="131" name="TextBox 130">
            <a:extLst>
              <a:ext uri="{FF2B5EF4-FFF2-40B4-BE49-F238E27FC236}">
                <a16:creationId xmlns:a16="http://schemas.microsoft.com/office/drawing/2014/main" id="{70BC3D74-DA61-4616-8F20-4627757D14FC}"/>
              </a:ext>
            </a:extLst>
          </p:cNvPr>
          <p:cNvSpPr txBox="1"/>
          <p:nvPr/>
        </p:nvSpPr>
        <p:spPr>
          <a:xfrm>
            <a:off x="3879000" y="5142240"/>
            <a:ext cx="103628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Catalog</a:t>
            </a:r>
          </a:p>
        </p:txBody>
      </p:sp>
      <p:sp>
        <p:nvSpPr>
          <p:cNvPr id="132" name="TextBox 131">
            <a:extLst>
              <a:ext uri="{FF2B5EF4-FFF2-40B4-BE49-F238E27FC236}">
                <a16:creationId xmlns:a16="http://schemas.microsoft.com/office/drawing/2014/main" id="{F7445E03-5452-42EC-A893-561EC07F63AF}"/>
              </a:ext>
            </a:extLst>
          </p:cNvPr>
          <p:cNvSpPr txBox="1"/>
          <p:nvPr/>
        </p:nvSpPr>
        <p:spPr>
          <a:xfrm>
            <a:off x="6641640" y="514224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133" name="TextBox 132">
            <a:extLst>
              <a:ext uri="{FF2B5EF4-FFF2-40B4-BE49-F238E27FC236}">
                <a16:creationId xmlns:a16="http://schemas.microsoft.com/office/drawing/2014/main" id="{AC86471B-71DE-4F2A-B3D9-C4D4E790D00D}"/>
              </a:ext>
            </a:extLst>
          </p:cNvPr>
          <p:cNvSpPr txBox="1"/>
          <p:nvPr/>
        </p:nvSpPr>
        <p:spPr>
          <a:xfrm>
            <a:off x="7501319" y="5142240"/>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Customer</a:t>
            </a:r>
          </a:p>
        </p:txBody>
      </p:sp>
      <p:sp>
        <p:nvSpPr>
          <p:cNvPr id="134" name="TextBox 133">
            <a:extLst>
              <a:ext uri="{FF2B5EF4-FFF2-40B4-BE49-F238E27FC236}">
                <a16:creationId xmlns:a16="http://schemas.microsoft.com/office/drawing/2014/main" id="{40B9C9C3-271A-470C-A54A-92BD6C4FC590}"/>
              </a:ext>
            </a:extLst>
          </p:cNvPr>
          <p:cNvSpPr txBox="1"/>
          <p:nvPr/>
        </p:nvSpPr>
        <p:spPr>
          <a:xfrm>
            <a:off x="9119160" y="5142240"/>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Shipping</a:t>
            </a:r>
          </a:p>
        </p:txBody>
      </p:sp>
      <p:sp>
        <p:nvSpPr>
          <p:cNvPr id="135" name="TextBox 134">
            <a:extLst>
              <a:ext uri="{FF2B5EF4-FFF2-40B4-BE49-F238E27FC236}">
                <a16:creationId xmlns:a16="http://schemas.microsoft.com/office/drawing/2014/main" id="{25629435-D4B2-459B-B2BB-D4177F0EE115}"/>
              </a:ext>
            </a:extLst>
          </p:cNvPr>
          <p:cNvSpPr txBox="1"/>
          <p:nvPr/>
        </p:nvSpPr>
        <p:spPr>
          <a:xfrm>
            <a:off x="10576439" y="5142240"/>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Payment</a:t>
            </a:r>
          </a:p>
        </p:txBody>
      </p:sp>
      <p:sp>
        <p:nvSpPr>
          <p:cNvPr id="136" name="TextBox 135">
            <a:extLst>
              <a:ext uri="{FF2B5EF4-FFF2-40B4-BE49-F238E27FC236}">
                <a16:creationId xmlns:a16="http://schemas.microsoft.com/office/drawing/2014/main" id="{4BF4841F-4090-43FD-8B56-E79DB7459A76}"/>
              </a:ext>
            </a:extLst>
          </p:cNvPr>
          <p:cNvSpPr txBox="1"/>
          <p:nvPr/>
        </p:nvSpPr>
        <p:spPr>
          <a:xfrm>
            <a:off x="2654279" y="514224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Search</a:t>
            </a:r>
          </a:p>
        </p:txBody>
      </p:sp>
      <p:sp>
        <p:nvSpPr>
          <p:cNvPr id="137" name="TextBox 136">
            <a:extLst>
              <a:ext uri="{FF2B5EF4-FFF2-40B4-BE49-F238E27FC236}">
                <a16:creationId xmlns:a16="http://schemas.microsoft.com/office/drawing/2014/main" id="{444E14F3-7FC2-4B01-90AC-A298EC45E8FE}"/>
              </a:ext>
            </a:extLst>
          </p:cNvPr>
          <p:cNvSpPr txBox="1"/>
          <p:nvPr/>
        </p:nvSpPr>
        <p:spPr>
          <a:xfrm>
            <a:off x="12037320" y="5142240"/>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Order</a:t>
            </a:r>
          </a:p>
        </p:txBody>
      </p:sp>
      <p:sp>
        <p:nvSpPr>
          <p:cNvPr id="138" name="TextBox 137">
            <a:extLst>
              <a:ext uri="{FF2B5EF4-FFF2-40B4-BE49-F238E27FC236}">
                <a16:creationId xmlns:a16="http://schemas.microsoft.com/office/drawing/2014/main" id="{6E4919DA-2E10-4573-8D52-CFD63F2058CF}"/>
              </a:ext>
            </a:extLst>
          </p:cNvPr>
          <p:cNvSpPr txBox="1"/>
          <p:nvPr/>
        </p:nvSpPr>
        <p:spPr>
          <a:xfrm>
            <a:off x="12613680" y="466308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139" name="TextBox 138">
            <a:extLst>
              <a:ext uri="{FF2B5EF4-FFF2-40B4-BE49-F238E27FC236}">
                <a16:creationId xmlns:a16="http://schemas.microsoft.com/office/drawing/2014/main" id="{A54548C0-7743-49CF-B777-DF882329A881}"/>
              </a:ext>
            </a:extLst>
          </p:cNvPr>
          <p:cNvSpPr txBox="1"/>
          <p:nvPr/>
        </p:nvSpPr>
        <p:spPr>
          <a:xfrm>
            <a:off x="13132080" y="514224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140" name="TextBox 139">
            <a:extLst>
              <a:ext uri="{FF2B5EF4-FFF2-40B4-BE49-F238E27FC236}">
                <a16:creationId xmlns:a16="http://schemas.microsoft.com/office/drawing/2014/main" id="{B5630491-69DF-4330-B035-A91F4D0065AB}"/>
              </a:ext>
            </a:extLst>
          </p:cNvPr>
          <p:cNvSpPr txBox="1"/>
          <p:nvPr/>
        </p:nvSpPr>
        <p:spPr>
          <a:xfrm>
            <a:off x="3879720" y="5617800"/>
            <a:ext cx="1070399"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Product</a:t>
            </a:r>
          </a:p>
        </p:txBody>
      </p:sp>
      <p:sp>
        <p:nvSpPr>
          <p:cNvPr id="141" name="TextBox 140">
            <a:extLst>
              <a:ext uri="{FF2B5EF4-FFF2-40B4-BE49-F238E27FC236}">
                <a16:creationId xmlns:a16="http://schemas.microsoft.com/office/drawing/2014/main" id="{59483B39-B4AC-48A6-8F4E-368D6E39F2F8}"/>
              </a:ext>
            </a:extLst>
          </p:cNvPr>
          <p:cNvSpPr txBox="1"/>
          <p:nvPr/>
        </p:nvSpPr>
        <p:spPr>
          <a:xfrm>
            <a:off x="6698520" y="5617800"/>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142" name="TextBox 141">
            <a:extLst>
              <a:ext uri="{FF2B5EF4-FFF2-40B4-BE49-F238E27FC236}">
                <a16:creationId xmlns:a16="http://schemas.microsoft.com/office/drawing/2014/main" id="{E9F0ECB8-8580-4781-8C27-4FCE82FE1E25}"/>
              </a:ext>
            </a:extLst>
          </p:cNvPr>
          <p:cNvSpPr txBox="1"/>
          <p:nvPr/>
        </p:nvSpPr>
        <p:spPr>
          <a:xfrm>
            <a:off x="5187960" y="5617800"/>
            <a:ext cx="12762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Inventory</a:t>
            </a:r>
          </a:p>
        </p:txBody>
      </p:sp>
      <p:sp>
        <p:nvSpPr>
          <p:cNvPr id="143" name="TextBox 142">
            <a:extLst>
              <a:ext uri="{FF2B5EF4-FFF2-40B4-BE49-F238E27FC236}">
                <a16:creationId xmlns:a16="http://schemas.microsoft.com/office/drawing/2014/main" id="{2A718491-F24F-445A-9B68-1B8BDF945449}"/>
              </a:ext>
            </a:extLst>
          </p:cNvPr>
          <p:cNvSpPr txBox="1"/>
          <p:nvPr/>
        </p:nvSpPr>
        <p:spPr>
          <a:xfrm>
            <a:off x="7595639" y="5617800"/>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Customer</a:t>
            </a:r>
          </a:p>
        </p:txBody>
      </p:sp>
      <p:sp>
        <p:nvSpPr>
          <p:cNvPr id="144" name="TextBox 143">
            <a:extLst>
              <a:ext uri="{FF2B5EF4-FFF2-40B4-BE49-F238E27FC236}">
                <a16:creationId xmlns:a16="http://schemas.microsoft.com/office/drawing/2014/main" id="{9F3AE9B1-DC62-4C64-B851-A9C5E73787AB}"/>
              </a:ext>
            </a:extLst>
          </p:cNvPr>
          <p:cNvSpPr txBox="1"/>
          <p:nvPr/>
        </p:nvSpPr>
        <p:spPr>
          <a:xfrm>
            <a:off x="9213840" y="5617800"/>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Shipping</a:t>
            </a:r>
          </a:p>
        </p:txBody>
      </p:sp>
      <p:sp>
        <p:nvSpPr>
          <p:cNvPr id="145" name="TextBox 144">
            <a:extLst>
              <a:ext uri="{FF2B5EF4-FFF2-40B4-BE49-F238E27FC236}">
                <a16:creationId xmlns:a16="http://schemas.microsoft.com/office/drawing/2014/main" id="{5240E256-2CB8-4D6A-A23E-B02811817698}"/>
              </a:ext>
            </a:extLst>
          </p:cNvPr>
          <p:cNvSpPr txBox="1"/>
          <p:nvPr/>
        </p:nvSpPr>
        <p:spPr>
          <a:xfrm>
            <a:off x="10671120" y="5617800"/>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Payment</a:t>
            </a:r>
          </a:p>
        </p:txBody>
      </p:sp>
      <p:sp>
        <p:nvSpPr>
          <p:cNvPr id="146" name="TextBox 145">
            <a:extLst>
              <a:ext uri="{FF2B5EF4-FFF2-40B4-BE49-F238E27FC236}">
                <a16:creationId xmlns:a16="http://schemas.microsoft.com/office/drawing/2014/main" id="{9B2682EF-2BC0-4560-9E88-F4F2B49F33A4}"/>
              </a:ext>
            </a:extLst>
          </p:cNvPr>
          <p:cNvSpPr txBox="1"/>
          <p:nvPr/>
        </p:nvSpPr>
        <p:spPr>
          <a:xfrm>
            <a:off x="2655000" y="5617800"/>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Search</a:t>
            </a:r>
          </a:p>
        </p:txBody>
      </p:sp>
      <p:sp>
        <p:nvSpPr>
          <p:cNvPr id="147" name="TextBox 146">
            <a:extLst>
              <a:ext uri="{FF2B5EF4-FFF2-40B4-BE49-F238E27FC236}">
                <a16:creationId xmlns:a16="http://schemas.microsoft.com/office/drawing/2014/main" id="{0DFE2FBD-6DB6-4AD5-99BE-32D80B7DE2B2}"/>
              </a:ext>
            </a:extLst>
          </p:cNvPr>
          <p:cNvSpPr txBox="1"/>
          <p:nvPr/>
        </p:nvSpPr>
        <p:spPr>
          <a:xfrm>
            <a:off x="12132000" y="5617800"/>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Order</a:t>
            </a:r>
          </a:p>
        </p:txBody>
      </p:sp>
      <p:sp>
        <p:nvSpPr>
          <p:cNvPr id="148" name="TextBox 147">
            <a:extLst>
              <a:ext uri="{FF2B5EF4-FFF2-40B4-BE49-F238E27FC236}">
                <a16:creationId xmlns:a16="http://schemas.microsoft.com/office/drawing/2014/main" id="{C862E9FC-52CD-4D4F-AC22-4CF64196AC29}"/>
              </a:ext>
            </a:extLst>
          </p:cNvPr>
          <p:cNvSpPr txBox="1"/>
          <p:nvPr/>
        </p:nvSpPr>
        <p:spPr>
          <a:xfrm>
            <a:off x="13179960" y="5617800"/>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149" name="TextBox 148">
            <a:extLst>
              <a:ext uri="{FF2B5EF4-FFF2-40B4-BE49-F238E27FC236}">
                <a16:creationId xmlns:a16="http://schemas.microsoft.com/office/drawing/2014/main" id="{12415711-2374-4B80-A19A-2C007A6D81DB}"/>
              </a:ext>
            </a:extLst>
          </p:cNvPr>
          <p:cNvSpPr txBox="1"/>
          <p:nvPr/>
        </p:nvSpPr>
        <p:spPr>
          <a:xfrm>
            <a:off x="5223600" y="5142240"/>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Reviews</a:t>
            </a:r>
          </a:p>
        </p:txBody>
      </p:sp>
      <p:sp>
        <p:nvSpPr>
          <p:cNvPr id="150" name="Freeform: Shape 149">
            <a:extLst>
              <a:ext uri="{FF2B5EF4-FFF2-40B4-BE49-F238E27FC236}">
                <a16:creationId xmlns:a16="http://schemas.microsoft.com/office/drawing/2014/main" id="{A78991C0-7610-4056-A8F6-CA3BFD1BE807}"/>
              </a:ext>
            </a:extLst>
          </p:cNvPr>
          <p:cNvSpPr/>
          <p:nvPr/>
        </p:nvSpPr>
        <p:spPr>
          <a:xfrm>
            <a:off x="7599600" y="6621120"/>
            <a:ext cx="2034360"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algn="ctr" defTabSz="914400" hangingPunct="0"/>
            <a:r>
              <a:rPr lang="en-US" sz="2000" dirty="0">
                <a:solidFill>
                  <a:prstClr val="black"/>
                </a:solidFill>
                <a:latin typeface="IBM Plex Sans" panose="020B0503050203000203" pitchFamily="34" charset="0"/>
                <a:ea typeface="Microsoft YaHei" pitchFamily="2"/>
                <a:cs typeface="Mangal" pitchFamily="2"/>
              </a:rPr>
              <a:t>DB</a:t>
            </a:r>
          </a:p>
        </p:txBody>
      </p:sp>
      <p:sp>
        <p:nvSpPr>
          <p:cNvPr id="151" name="Straight Connector 150">
            <a:extLst>
              <a:ext uri="{FF2B5EF4-FFF2-40B4-BE49-F238E27FC236}">
                <a16:creationId xmlns:a16="http://schemas.microsoft.com/office/drawing/2014/main" id="{9C31A0CC-467C-4112-89CF-2AA6E8DE2DB2}"/>
              </a:ext>
            </a:extLst>
          </p:cNvPr>
          <p:cNvSpPr/>
          <p:nvPr/>
        </p:nvSpPr>
        <p:spPr>
          <a:xfrm>
            <a:off x="8585639" y="4166640"/>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2" name="Straight Connector 151">
            <a:extLst>
              <a:ext uri="{FF2B5EF4-FFF2-40B4-BE49-F238E27FC236}">
                <a16:creationId xmlns:a16="http://schemas.microsoft.com/office/drawing/2014/main" id="{65CB6588-3681-4514-AECE-CC0C689BCD0B}"/>
              </a:ext>
            </a:extLst>
          </p:cNvPr>
          <p:cNvSpPr/>
          <p:nvPr/>
        </p:nvSpPr>
        <p:spPr>
          <a:xfrm>
            <a:off x="8585639" y="6080760"/>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3" name="Straight Connector 152">
            <a:extLst>
              <a:ext uri="{FF2B5EF4-FFF2-40B4-BE49-F238E27FC236}">
                <a16:creationId xmlns:a16="http://schemas.microsoft.com/office/drawing/2014/main" id="{6DB2C4FC-F240-41C0-A7B8-CE247DC9F169}"/>
              </a:ext>
            </a:extLst>
          </p:cNvPr>
          <p:cNvSpPr/>
          <p:nvPr/>
        </p:nvSpPr>
        <p:spPr>
          <a:xfrm flipH="1">
            <a:off x="6431760" y="4206240"/>
            <a:ext cx="1436040"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4" name="Straight Connector 153">
            <a:extLst>
              <a:ext uri="{FF2B5EF4-FFF2-40B4-BE49-F238E27FC236}">
                <a16:creationId xmlns:a16="http://schemas.microsoft.com/office/drawing/2014/main" id="{DEF25922-24E3-4F2B-80D4-80D65F9CF92B}"/>
              </a:ext>
            </a:extLst>
          </p:cNvPr>
          <p:cNvSpPr/>
          <p:nvPr/>
        </p:nvSpPr>
        <p:spPr>
          <a:xfrm>
            <a:off x="9590039" y="4079880"/>
            <a:ext cx="3303361"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5" name="Straight Connector 154">
            <a:extLst>
              <a:ext uri="{FF2B5EF4-FFF2-40B4-BE49-F238E27FC236}">
                <a16:creationId xmlns:a16="http://schemas.microsoft.com/office/drawing/2014/main" id="{4A116071-EE65-4ABF-917B-705F539533B6}"/>
              </a:ext>
            </a:extLst>
          </p:cNvPr>
          <p:cNvSpPr/>
          <p:nvPr/>
        </p:nvSpPr>
        <p:spPr>
          <a:xfrm flipH="1">
            <a:off x="3918960" y="4123080"/>
            <a:ext cx="347004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6" name="Straight Connector 155">
            <a:extLst>
              <a:ext uri="{FF2B5EF4-FFF2-40B4-BE49-F238E27FC236}">
                <a16:creationId xmlns:a16="http://schemas.microsoft.com/office/drawing/2014/main" id="{6D31403F-0434-45DD-ABB8-4206D47B5748}"/>
              </a:ext>
            </a:extLst>
          </p:cNvPr>
          <p:cNvSpPr/>
          <p:nvPr/>
        </p:nvSpPr>
        <p:spPr>
          <a:xfrm flipH="1">
            <a:off x="9184320" y="6103439"/>
            <a:ext cx="717840" cy="5173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7" name="Straight Connector 156">
            <a:extLst>
              <a:ext uri="{FF2B5EF4-FFF2-40B4-BE49-F238E27FC236}">
                <a16:creationId xmlns:a16="http://schemas.microsoft.com/office/drawing/2014/main" id="{79163594-BB8D-4C5E-B102-2ABC3F2CCD0B}"/>
              </a:ext>
            </a:extLst>
          </p:cNvPr>
          <p:cNvSpPr/>
          <p:nvPr/>
        </p:nvSpPr>
        <p:spPr>
          <a:xfrm flipH="1">
            <a:off x="9633960" y="6080760"/>
            <a:ext cx="1703880" cy="54000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8" name="Straight Connector 157">
            <a:extLst>
              <a:ext uri="{FF2B5EF4-FFF2-40B4-BE49-F238E27FC236}">
                <a16:creationId xmlns:a16="http://schemas.microsoft.com/office/drawing/2014/main" id="{57573D67-083D-45EE-B5A9-8FCBB9EE2ED2}"/>
              </a:ext>
            </a:extLst>
          </p:cNvPr>
          <p:cNvSpPr/>
          <p:nvPr/>
        </p:nvSpPr>
        <p:spPr>
          <a:xfrm flipH="1">
            <a:off x="9902160" y="6103439"/>
            <a:ext cx="2752200" cy="65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59" name="Straight Connector 158">
            <a:extLst>
              <a:ext uri="{FF2B5EF4-FFF2-40B4-BE49-F238E27FC236}">
                <a16:creationId xmlns:a16="http://schemas.microsoft.com/office/drawing/2014/main" id="{D9CECBB9-1747-46E0-A3F6-0D5A2B00B201}"/>
              </a:ext>
            </a:extLst>
          </p:cNvPr>
          <p:cNvSpPr/>
          <p:nvPr/>
        </p:nvSpPr>
        <p:spPr>
          <a:xfrm flipH="1">
            <a:off x="9902160" y="6070320"/>
            <a:ext cx="3709440" cy="86111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0" name="Straight Connector 159">
            <a:extLst>
              <a:ext uri="{FF2B5EF4-FFF2-40B4-BE49-F238E27FC236}">
                <a16:creationId xmlns:a16="http://schemas.microsoft.com/office/drawing/2014/main" id="{08CC2210-7CF3-44CA-94FC-87C36B2FE6B6}"/>
              </a:ext>
            </a:extLst>
          </p:cNvPr>
          <p:cNvSpPr/>
          <p:nvPr/>
        </p:nvSpPr>
        <p:spPr>
          <a:xfrm>
            <a:off x="7269480" y="6036119"/>
            <a:ext cx="837720" cy="58428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1" name="Straight Connector 160">
            <a:extLst>
              <a:ext uri="{FF2B5EF4-FFF2-40B4-BE49-F238E27FC236}">
                <a16:creationId xmlns:a16="http://schemas.microsoft.com/office/drawing/2014/main" id="{140D8559-D28D-4F6E-AC2E-AFFE2147FB82}"/>
              </a:ext>
            </a:extLst>
          </p:cNvPr>
          <p:cNvSpPr/>
          <p:nvPr/>
        </p:nvSpPr>
        <p:spPr>
          <a:xfrm>
            <a:off x="6312240" y="6124320"/>
            <a:ext cx="1287720" cy="583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2" name="Straight Connector 161">
            <a:extLst>
              <a:ext uri="{FF2B5EF4-FFF2-40B4-BE49-F238E27FC236}">
                <a16:creationId xmlns:a16="http://schemas.microsoft.com/office/drawing/2014/main" id="{CE32AEC2-FD17-4D4D-BB9F-DEE98FB8EC06}"/>
              </a:ext>
            </a:extLst>
          </p:cNvPr>
          <p:cNvSpPr/>
          <p:nvPr/>
        </p:nvSpPr>
        <p:spPr>
          <a:xfrm>
            <a:off x="4876199" y="6123600"/>
            <a:ext cx="2512801"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3" name="Straight Connector 162">
            <a:extLst>
              <a:ext uri="{FF2B5EF4-FFF2-40B4-BE49-F238E27FC236}">
                <a16:creationId xmlns:a16="http://schemas.microsoft.com/office/drawing/2014/main" id="{762A2C81-BD09-46A5-A42B-A1EE97A12CDF}"/>
              </a:ext>
            </a:extLst>
          </p:cNvPr>
          <p:cNvSpPr/>
          <p:nvPr/>
        </p:nvSpPr>
        <p:spPr>
          <a:xfrm>
            <a:off x="3559680" y="6080760"/>
            <a:ext cx="3709439" cy="850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pic>
        <p:nvPicPr>
          <p:cNvPr id="164" name="Picture 163">
            <a:extLst>
              <a:ext uri="{FF2B5EF4-FFF2-40B4-BE49-F238E27FC236}">
                <a16:creationId xmlns:a16="http://schemas.microsoft.com/office/drawing/2014/main" id="{20720491-F29C-4CC4-A781-4FF10E0DEE60}"/>
              </a:ext>
            </a:extLst>
          </p:cNvPr>
          <p:cNvPicPr>
            <a:picLocks noChangeAspect="1"/>
          </p:cNvPicPr>
          <p:nvPr/>
        </p:nvPicPr>
        <p:blipFill>
          <a:blip r:embed="rId3">
            <a:lum/>
            <a:alphaModFix/>
          </a:blip>
          <a:srcRect/>
          <a:stretch>
            <a:fillRect/>
          </a:stretch>
        </p:blipFill>
        <p:spPr>
          <a:xfrm>
            <a:off x="7572240" y="2566079"/>
            <a:ext cx="1971000" cy="1628999"/>
          </a:xfrm>
          <a:prstGeom prst="rect">
            <a:avLst/>
          </a:prstGeom>
          <a:noFill/>
          <a:ln>
            <a:noFill/>
          </a:ln>
        </p:spPr>
      </p:pic>
      <p:pic>
        <p:nvPicPr>
          <p:cNvPr id="165" name="Picture 164">
            <a:extLst>
              <a:ext uri="{FF2B5EF4-FFF2-40B4-BE49-F238E27FC236}">
                <a16:creationId xmlns:a16="http://schemas.microsoft.com/office/drawing/2014/main" id="{F6713863-B2D1-45CB-819C-A97EB434D336}"/>
              </a:ext>
            </a:extLst>
          </p:cNvPr>
          <p:cNvPicPr>
            <a:picLocks noChangeAspect="1"/>
          </p:cNvPicPr>
          <p:nvPr/>
        </p:nvPicPr>
        <p:blipFill>
          <a:blip r:embed="rId4">
            <a:lum/>
            <a:alphaModFix/>
          </a:blip>
          <a:srcRect/>
          <a:stretch>
            <a:fillRect/>
          </a:stretch>
        </p:blipFill>
        <p:spPr>
          <a:xfrm>
            <a:off x="10741320" y="2486160"/>
            <a:ext cx="2152440" cy="1569960"/>
          </a:xfrm>
          <a:prstGeom prst="rect">
            <a:avLst/>
          </a:prstGeom>
          <a:noFill/>
          <a:ln>
            <a:noFill/>
          </a:ln>
        </p:spPr>
      </p:pic>
      <p:pic>
        <p:nvPicPr>
          <p:cNvPr id="166" name="Picture 165">
            <a:extLst>
              <a:ext uri="{FF2B5EF4-FFF2-40B4-BE49-F238E27FC236}">
                <a16:creationId xmlns:a16="http://schemas.microsoft.com/office/drawing/2014/main" id="{90C3ACAD-9B0B-43B0-9D25-A0886245B46D}"/>
              </a:ext>
            </a:extLst>
          </p:cNvPr>
          <p:cNvPicPr>
            <a:picLocks noChangeAspect="1"/>
          </p:cNvPicPr>
          <p:nvPr/>
        </p:nvPicPr>
        <p:blipFill>
          <a:blip r:embed="rId5">
            <a:lum/>
            <a:alphaModFix/>
          </a:blip>
          <a:srcRect/>
          <a:stretch>
            <a:fillRect/>
          </a:stretch>
        </p:blipFill>
        <p:spPr>
          <a:xfrm>
            <a:off x="4434480" y="2435760"/>
            <a:ext cx="1518840" cy="1690560"/>
          </a:xfrm>
          <a:prstGeom prst="rect">
            <a:avLst/>
          </a:prstGeom>
          <a:noFill/>
          <a:ln>
            <a:noFill/>
          </a:ln>
        </p:spPr>
      </p:pic>
      <p:sp>
        <p:nvSpPr>
          <p:cNvPr id="167" name="Straight Connector 166">
            <a:extLst>
              <a:ext uri="{FF2B5EF4-FFF2-40B4-BE49-F238E27FC236}">
                <a16:creationId xmlns:a16="http://schemas.microsoft.com/office/drawing/2014/main" id="{9B7BD81B-4415-4EBC-8A99-57CB85EC0862}"/>
              </a:ext>
            </a:extLst>
          </p:cNvPr>
          <p:cNvSpPr/>
          <p:nvPr/>
        </p:nvSpPr>
        <p:spPr>
          <a:xfrm flipH="1">
            <a:off x="3918960" y="4123080"/>
            <a:ext cx="107712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8" name="Straight Connector 167">
            <a:extLst>
              <a:ext uri="{FF2B5EF4-FFF2-40B4-BE49-F238E27FC236}">
                <a16:creationId xmlns:a16="http://schemas.microsoft.com/office/drawing/2014/main" id="{9AA769E3-9F19-446D-A1E8-30A85BEA3E2F}"/>
              </a:ext>
            </a:extLst>
          </p:cNvPr>
          <p:cNvSpPr/>
          <p:nvPr/>
        </p:nvSpPr>
        <p:spPr>
          <a:xfrm>
            <a:off x="6192360" y="4123080"/>
            <a:ext cx="2393279" cy="514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69" name="Straight Connector 168">
            <a:extLst>
              <a:ext uri="{FF2B5EF4-FFF2-40B4-BE49-F238E27FC236}">
                <a16:creationId xmlns:a16="http://schemas.microsoft.com/office/drawing/2014/main" id="{AC7AE18F-093F-48BE-95CF-BA6144CE89D6}"/>
              </a:ext>
            </a:extLst>
          </p:cNvPr>
          <p:cNvSpPr/>
          <p:nvPr/>
        </p:nvSpPr>
        <p:spPr>
          <a:xfrm>
            <a:off x="5833440" y="4123080"/>
            <a:ext cx="23904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70" name="Straight Connector 169">
            <a:extLst>
              <a:ext uri="{FF2B5EF4-FFF2-40B4-BE49-F238E27FC236}">
                <a16:creationId xmlns:a16="http://schemas.microsoft.com/office/drawing/2014/main" id="{50D61054-52A9-4F7E-A65D-FB162A48655E}"/>
              </a:ext>
            </a:extLst>
          </p:cNvPr>
          <p:cNvSpPr/>
          <p:nvPr/>
        </p:nvSpPr>
        <p:spPr>
          <a:xfrm>
            <a:off x="6551640" y="4028040"/>
            <a:ext cx="5969160" cy="54755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71" name="Straight Connector 170">
            <a:extLst>
              <a:ext uri="{FF2B5EF4-FFF2-40B4-BE49-F238E27FC236}">
                <a16:creationId xmlns:a16="http://schemas.microsoft.com/office/drawing/2014/main" id="{DF66D373-8E0A-4FF4-91BC-5E0D8E96D69A}"/>
              </a:ext>
            </a:extLst>
          </p:cNvPr>
          <p:cNvSpPr/>
          <p:nvPr/>
        </p:nvSpPr>
        <p:spPr>
          <a:xfrm>
            <a:off x="12056040" y="4056119"/>
            <a:ext cx="717840"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72" name="Straight Connector 171">
            <a:extLst>
              <a:ext uri="{FF2B5EF4-FFF2-40B4-BE49-F238E27FC236}">
                <a16:creationId xmlns:a16="http://schemas.microsoft.com/office/drawing/2014/main" id="{30FD37DD-8188-444F-B323-77844AC74B79}"/>
              </a:ext>
            </a:extLst>
          </p:cNvPr>
          <p:cNvSpPr/>
          <p:nvPr/>
        </p:nvSpPr>
        <p:spPr>
          <a:xfrm flipH="1">
            <a:off x="8705519" y="4056119"/>
            <a:ext cx="3111121"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73" name="Straight Connector 172">
            <a:extLst>
              <a:ext uri="{FF2B5EF4-FFF2-40B4-BE49-F238E27FC236}">
                <a16:creationId xmlns:a16="http://schemas.microsoft.com/office/drawing/2014/main" id="{346DC49A-3F85-4B33-A461-FB5991B355AE}"/>
              </a:ext>
            </a:extLst>
          </p:cNvPr>
          <p:cNvSpPr/>
          <p:nvPr/>
        </p:nvSpPr>
        <p:spPr>
          <a:xfrm flipH="1">
            <a:off x="6431760" y="4028399"/>
            <a:ext cx="4906080" cy="54756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174" name="Straight Connector 173">
            <a:extLst>
              <a:ext uri="{FF2B5EF4-FFF2-40B4-BE49-F238E27FC236}">
                <a16:creationId xmlns:a16="http://schemas.microsoft.com/office/drawing/2014/main" id="{0154A943-11D8-49AB-9B24-4A5C570F393E}"/>
              </a:ext>
            </a:extLst>
          </p:cNvPr>
          <p:cNvSpPr/>
          <p:nvPr/>
        </p:nvSpPr>
        <p:spPr>
          <a:xfrm flipH="1">
            <a:off x="3918960" y="4028399"/>
            <a:ext cx="7299000" cy="56520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48434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2815022" cy="1267560"/>
          </a:xfrm>
        </p:spPr>
        <p:txBody>
          <a:bodyPr/>
          <a:lstStyle/>
          <a:p>
            <a:r>
              <a:rPr lang="en-US" b="1" dirty="0"/>
              <a:t>New types of persistence/services</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Challenges (continued)</a:t>
            </a:r>
          </a:p>
        </p:txBody>
      </p:sp>
      <p:pic>
        <p:nvPicPr>
          <p:cNvPr id="107" name="Picture 106">
            <a:extLst>
              <a:ext uri="{FF2B5EF4-FFF2-40B4-BE49-F238E27FC236}">
                <a16:creationId xmlns:a16="http://schemas.microsoft.com/office/drawing/2014/main" id="{FF4F6158-9847-422E-9A3C-A01F9D7EE0A6}"/>
              </a:ext>
            </a:extLst>
          </p:cNvPr>
          <p:cNvPicPr>
            <a:picLocks noChangeAspect="1"/>
          </p:cNvPicPr>
          <p:nvPr/>
        </p:nvPicPr>
        <p:blipFill>
          <a:blip r:embed="rId3">
            <a:lum/>
            <a:alphaModFix/>
          </a:blip>
          <a:srcRect/>
          <a:stretch>
            <a:fillRect/>
          </a:stretch>
        </p:blipFill>
        <p:spPr>
          <a:xfrm>
            <a:off x="3390480" y="6347880"/>
            <a:ext cx="2424240" cy="674280"/>
          </a:xfrm>
          <a:prstGeom prst="rect">
            <a:avLst/>
          </a:prstGeom>
          <a:noFill/>
          <a:ln>
            <a:noFill/>
          </a:ln>
        </p:spPr>
      </p:pic>
      <p:pic>
        <p:nvPicPr>
          <p:cNvPr id="108" name="Picture 107">
            <a:extLst>
              <a:ext uri="{FF2B5EF4-FFF2-40B4-BE49-F238E27FC236}">
                <a16:creationId xmlns:a16="http://schemas.microsoft.com/office/drawing/2014/main" id="{2C9D59C7-8E4E-4535-8540-F256E0DCC4F8}"/>
              </a:ext>
            </a:extLst>
          </p:cNvPr>
          <p:cNvPicPr>
            <a:picLocks noChangeAspect="1"/>
          </p:cNvPicPr>
          <p:nvPr/>
        </p:nvPicPr>
        <p:blipFill>
          <a:blip r:embed="rId3">
            <a:lum/>
            <a:alphaModFix/>
          </a:blip>
          <a:srcRect/>
          <a:stretch>
            <a:fillRect/>
          </a:stretch>
        </p:blipFill>
        <p:spPr>
          <a:xfrm>
            <a:off x="11873880" y="6137280"/>
            <a:ext cx="2423880" cy="674280"/>
          </a:xfrm>
          <a:prstGeom prst="rect">
            <a:avLst/>
          </a:prstGeom>
          <a:noFill/>
          <a:ln>
            <a:noFill/>
          </a:ln>
        </p:spPr>
      </p:pic>
      <p:sp>
        <p:nvSpPr>
          <p:cNvPr id="109" name="TextBox 108">
            <a:extLst>
              <a:ext uri="{FF2B5EF4-FFF2-40B4-BE49-F238E27FC236}">
                <a16:creationId xmlns:a16="http://schemas.microsoft.com/office/drawing/2014/main" id="{2AB37A4A-9405-4A53-AD71-653A4479ADA2}"/>
              </a:ext>
            </a:extLst>
          </p:cNvPr>
          <p:cNvSpPr txBox="1"/>
          <p:nvPr/>
        </p:nvSpPr>
        <p:spPr>
          <a:xfrm>
            <a:off x="2828880" y="4421880"/>
            <a:ext cx="994481"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Search</a:t>
            </a:r>
          </a:p>
        </p:txBody>
      </p:sp>
      <p:sp>
        <p:nvSpPr>
          <p:cNvPr id="110" name="TextBox 109">
            <a:extLst>
              <a:ext uri="{FF2B5EF4-FFF2-40B4-BE49-F238E27FC236}">
                <a16:creationId xmlns:a16="http://schemas.microsoft.com/office/drawing/2014/main" id="{896A147D-7B21-409A-94C6-BA5D952F5BD5}"/>
              </a:ext>
            </a:extLst>
          </p:cNvPr>
          <p:cNvSpPr txBox="1"/>
          <p:nvPr/>
        </p:nvSpPr>
        <p:spPr>
          <a:xfrm>
            <a:off x="5518080" y="4421880"/>
            <a:ext cx="666314"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Cart</a:t>
            </a:r>
          </a:p>
        </p:txBody>
      </p:sp>
      <p:sp>
        <p:nvSpPr>
          <p:cNvPr id="111" name="TextBox 110">
            <a:extLst>
              <a:ext uri="{FF2B5EF4-FFF2-40B4-BE49-F238E27FC236}">
                <a16:creationId xmlns:a16="http://schemas.microsoft.com/office/drawing/2014/main" id="{C52C2EF6-3FA8-48F6-8B6D-0C88446BACE6}"/>
              </a:ext>
            </a:extLst>
          </p:cNvPr>
          <p:cNvSpPr txBox="1"/>
          <p:nvPr/>
        </p:nvSpPr>
        <p:spPr>
          <a:xfrm>
            <a:off x="4094999" y="4421880"/>
            <a:ext cx="1151062"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Reviews</a:t>
            </a:r>
          </a:p>
        </p:txBody>
      </p:sp>
      <p:sp>
        <p:nvSpPr>
          <p:cNvPr id="112" name="TextBox 111">
            <a:extLst>
              <a:ext uri="{FF2B5EF4-FFF2-40B4-BE49-F238E27FC236}">
                <a16:creationId xmlns:a16="http://schemas.microsoft.com/office/drawing/2014/main" id="{CA7E8234-971E-4785-A8D1-0F30FEA36879}"/>
              </a:ext>
            </a:extLst>
          </p:cNvPr>
          <p:cNvSpPr txBox="1"/>
          <p:nvPr/>
        </p:nvSpPr>
        <p:spPr>
          <a:xfrm>
            <a:off x="8742785" y="4438664"/>
            <a:ext cx="1265388" cy="385831"/>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algn="ctr" defTabSz="914400" hangingPunct="0"/>
            <a:r>
              <a:rPr lang="en-US" sz="2000">
                <a:solidFill>
                  <a:prstClr val="black"/>
                </a:solidFill>
                <a:ea typeface="Microsoft YaHei" pitchFamily="2"/>
                <a:cs typeface="Mangal" pitchFamily="2"/>
              </a:rPr>
              <a:t>Checkout</a:t>
            </a:r>
          </a:p>
        </p:txBody>
      </p:sp>
      <p:sp>
        <p:nvSpPr>
          <p:cNvPr id="113" name="TextBox 112">
            <a:extLst>
              <a:ext uri="{FF2B5EF4-FFF2-40B4-BE49-F238E27FC236}">
                <a16:creationId xmlns:a16="http://schemas.microsoft.com/office/drawing/2014/main" id="{BDD72042-5653-44BE-A25B-670A3CE65FEC}"/>
              </a:ext>
            </a:extLst>
          </p:cNvPr>
          <p:cNvSpPr txBox="1"/>
          <p:nvPr/>
        </p:nvSpPr>
        <p:spPr>
          <a:xfrm>
            <a:off x="3593160" y="4901040"/>
            <a:ext cx="1065911"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Catalog</a:t>
            </a:r>
          </a:p>
        </p:txBody>
      </p:sp>
      <p:sp>
        <p:nvSpPr>
          <p:cNvPr id="114" name="TextBox 113">
            <a:extLst>
              <a:ext uri="{FF2B5EF4-FFF2-40B4-BE49-F238E27FC236}">
                <a16:creationId xmlns:a16="http://schemas.microsoft.com/office/drawing/2014/main" id="{903B3060-7EEC-40D6-84D0-534A1A5EEFAB}"/>
              </a:ext>
            </a:extLst>
          </p:cNvPr>
          <p:cNvSpPr txBox="1"/>
          <p:nvPr/>
        </p:nvSpPr>
        <p:spPr>
          <a:xfrm>
            <a:off x="6390720" y="4901040"/>
            <a:ext cx="666314"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Cart</a:t>
            </a:r>
          </a:p>
        </p:txBody>
      </p:sp>
      <p:sp>
        <p:nvSpPr>
          <p:cNvPr id="115" name="TextBox 114">
            <a:extLst>
              <a:ext uri="{FF2B5EF4-FFF2-40B4-BE49-F238E27FC236}">
                <a16:creationId xmlns:a16="http://schemas.microsoft.com/office/drawing/2014/main" id="{58592FC1-7565-43BC-8313-B9026FB108A6}"/>
              </a:ext>
            </a:extLst>
          </p:cNvPr>
          <p:cNvSpPr txBox="1"/>
          <p:nvPr/>
        </p:nvSpPr>
        <p:spPr>
          <a:xfrm>
            <a:off x="7260840" y="4901040"/>
            <a:ext cx="1293537"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Customer</a:t>
            </a:r>
          </a:p>
        </p:txBody>
      </p:sp>
      <p:sp>
        <p:nvSpPr>
          <p:cNvPr id="116" name="TextBox 115">
            <a:extLst>
              <a:ext uri="{FF2B5EF4-FFF2-40B4-BE49-F238E27FC236}">
                <a16:creationId xmlns:a16="http://schemas.microsoft.com/office/drawing/2014/main" id="{82F091A6-86E1-4B00-B8AE-31F3E1BA7ED8}"/>
              </a:ext>
            </a:extLst>
          </p:cNvPr>
          <p:cNvSpPr txBox="1"/>
          <p:nvPr/>
        </p:nvSpPr>
        <p:spPr>
          <a:xfrm>
            <a:off x="8899920" y="4901040"/>
            <a:ext cx="1180173"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Shipping</a:t>
            </a:r>
          </a:p>
        </p:txBody>
      </p:sp>
      <p:sp>
        <p:nvSpPr>
          <p:cNvPr id="117" name="TextBox 116">
            <a:extLst>
              <a:ext uri="{FF2B5EF4-FFF2-40B4-BE49-F238E27FC236}">
                <a16:creationId xmlns:a16="http://schemas.microsoft.com/office/drawing/2014/main" id="{966665FE-D1A8-4364-AF5D-34DC806ACB65}"/>
              </a:ext>
            </a:extLst>
          </p:cNvPr>
          <p:cNvSpPr txBox="1"/>
          <p:nvPr/>
        </p:nvSpPr>
        <p:spPr>
          <a:xfrm>
            <a:off x="10375920" y="4901040"/>
            <a:ext cx="119395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Payment</a:t>
            </a:r>
          </a:p>
        </p:txBody>
      </p:sp>
      <p:sp>
        <p:nvSpPr>
          <p:cNvPr id="118" name="TextBox 117">
            <a:extLst>
              <a:ext uri="{FF2B5EF4-FFF2-40B4-BE49-F238E27FC236}">
                <a16:creationId xmlns:a16="http://schemas.microsoft.com/office/drawing/2014/main" id="{70D378BB-CE6B-4D32-B877-54E8752788A8}"/>
              </a:ext>
            </a:extLst>
          </p:cNvPr>
          <p:cNvSpPr txBox="1"/>
          <p:nvPr/>
        </p:nvSpPr>
        <p:spPr>
          <a:xfrm>
            <a:off x="2352240" y="4901040"/>
            <a:ext cx="994481"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Search</a:t>
            </a:r>
          </a:p>
        </p:txBody>
      </p:sp>
      <p:sp>
        <p:nvSpPr>
          <p:cNvPr id="119" name="TextBox 118">
            <a:extLst>
              <a:ext uri="{FF2B5EF4-FFF2-40B4-BE49-F238E27FC236}">
                <a16:creationId xmlns:a16="http://schemas.microsoft.com/office/drawing/2014/main" id="{379A60E5-F370-4AF5-A1AD-C8003BB081A6}"/>
              </a:ext>
            </a:extLst>
          </p:cNvPr>
          <p:cNvSpPr txBox="1"/>
          <p:nvPr/>
        </p:nvSpPr>
        <p:spPr>
          <a:xfrm>
            <a:off x="11854800" y="4901040"/>
            <a:ext cx="837387"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Order</a:t>
            </a:r>
          </a:p>
        </p:txBody>
      </p:sp>
      <p:sp>
        <p:nvSpPr>
          <p:cNvPr id="120" name="TextBox 119">
            <a:extLst>
              <a:ext uri="{FF2B5EF4-FFF2-40B4-BE49-F238E27FC236}">
                <a16:creationId xmlns:a16="http://schemas.microsoft.com/office/drawing/2014/main" id="{2A60F4AD-F520-4075-BB19-62D3ADE778C6}"/>
              </a:ext>
            </a:extLst>
          </p:cNvPr>
          <p:cNvSpPr txBox="1"/>
          <p:nvPr/>
        </p:nvSpPr>
        <p:spPr>
          <a:xfrm>
            <a:off x="12438720" y="4421880"/>
            <a:ext cx="106571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Contact</a:t>
            </a:r>
          </a:p>
        </p:txBody>
      </p:sp>
      <p:sp>
        <p:nvSpPr>
          <p:cNvPr id="121" name="TextBox 120">
            <a:extLst>
              <a:ext uri="{FF2B5EF4-FFF2-40B4-BE49-F238E27FC236}">
                <a16:creationId xmlns:a16="http://schemas.microsoft.com/office/drawing/2014/main" id="{AB439605-9282-4AB9-BDA4-E2B58A1CE5B4}"/>
              </a:ext>
            </a:extLst>
          </p:cNvPr>
          <p:cNvSpPr txBox="1"/>
          <p:nvPr/>
        </p:nvSpPr>
        <p:spPr>
          <a:xfrm>
            <a:off x="12964319" y="4901040"/>
            <a:ext cx="106571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Contact</a:t>
            </a:r>
          </a:p>
        </p:txBody>
      </p:sp>
      <p:sp>
        <p:nvSpPr>
          <p:cNvPr id="122" name="TextBox 121">
            <a:extLst>
              <a:ext uri="{FF2B5EF4-FFF2-40B4-BE49-F238E27FC236}">
                <a16:creationId xmlns:a16="http://schemas.microsoft.com/office/drawing/2014/main" id="{BC39D01E-06D1-411F-AD54-7971E7CFCAD0}"/>
              </a:ext>
            </a:extLst>
          </p:cNvPr>
          <p:cNvSpPr txBox="1"/>
          <p:nvPr/>
        </p:nvSpPr>
        <p:spPr>
          <a:xfrm>
            <a:off x="3593520" y="5376600"/>
            <a:ext cx="106571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Product</a:t>
            </a:r>
          </a:p>
        </p:txBody>
      </p:sp>
      <p:sp>
        <p:nvSpPr>
          <p:cNvPr id="123" name="TextBox 122">
            <a:extLst>
              <a:ext uri="{FF2B5EF4-FFF2-40B4-BE49-F238E27FC236}">
                <a16:creationId xmlns:a16="http://schemas.microsoft.com/office/drawing/2014/main" id="{A8C5D490-E6F6-4284-B630-206BDAC17461}"/>
              </a:ext>
            </a:extLst>
          </p:cNvPr>
          <p:cNvSpPr txBox="1"/>
          <p:nvPr/>
        </p:nvSpPr>
        <p:spPr>
          <a:xfrm>
            <a:off x="6447599" y="5376600"/>
            <a:ext cx="666314"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Cart</a:t>
            </a:r>
          </a:p>
        </p:txBody>
      </p:sp>
      <p:sp>
        <p:nvSpPr>
          <p:cNvPr id="124" name="TextBox 123">
            <a:extLst>
              <a:ext uri="{FF2B5EF4-FFF2-40B4-BE49-F238E27FC236}">
                <a16:creationId xmlns:a16="http://schemas.microsoft.com/office/drawing/2014/main" id="{6B2F76BC-0145-4489-B349-1D5A1D05BF91}"/>
              </a:ext>
            </a:extLst>
          </p:cNvPr>
          <p:cNvSpPr txBox="1"/>
          <p:nvPr/>
        </p:nvSpPr>
        <p:spPr>
          <a:xfrm>
            <a:off x="4917960" y="5376600"/>
            <a:ext cx="1151062"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Reviews</a:t>
            </a:r>
          </a:p>
        </p:txBody>
      </p:sp>
      <p:sp>
        <p:nvSpPr>
          <p:cNvPr id="125" name="TextBox 124">
            <a:extLst>
              <a:ext uri="{FF2B5EF4-FFF2-40B4-BE49-F238E27FC236}">
                <a16:creationId xmlns:a16="http://schemas.microsoft.com/office/drawing/2014/main" id="{BA8ABC5B-E879-4F9E-9C60-9F7C4FBABBE4}"/>
              </a:ext>
            </a:extLst>
          </p:cNvPr>
          <p:cNvSpPr txBox="1"/>
          <p:nvPr/>
        </p:nvSpPr>
        <p:spPr>
          <a:xfrm>
            <a:off x="7356960" y="5376600"/>
            <a:ext cx="1293537"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Customer</a:t>
            </a:r>
          </a:p>
        </p:txBody>
      </p:sp>
      <p:sp>
        <p:nvSpPr>
          <p:cNvPr id="126" name="TextBox 125">
            <a:extLst>
              <a:ext uri="{FF2B5EF4-FFF2-40B4-BE49-F238E27FC236}">
                <a16:creationId xmlns:a16="http://schemas.microsoft.com/office/drawing/2014/main" id="{DA5359BA-94DD-429B-9DE5-174DEB72BDA6}"/>
              </a:ext>
            </a:extLst>
          </p:cNvPr>
          <p:cNvSpPr txBox="1"/>
          <p:nvPr/>
        </p:nvSpPr>
        <p:spPr>
          <a:xfrm>
            <a:off x="8996040" y="5376600"/>
            <a:ext cx="1180173"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Shipping</a:t>
            </a:r>
          </a:p>
        </p:txBody>
      </p:sp>
      <p:sp>
        <p:nvSpPr>
          <p:cNvPr id="175" name="TextBox 174">
            <a:extLst>
              <a:ext uri="{FF2B5EF4-FFF2-40B4-BE49-F238E27FC236}">
                <a16:creationId xmlns:a16="http://schemas.microsoft.com/office/drawing/2014/main" id="{9A826AA8-D096-4145-B58E-5581A057E672}"/>
              </a:ext>
            </a:extLst>
          </p:cNvPr>
          <p:cNvSpPr txBox="1"/>
          <p:nvPr/>
        </p:nvSpPr>
        <p:spPr>
          <a:xfrm>
            <a:off x="10471680" y="5376600"/>
            <a:ext cx="119395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Payment</a:t>
            </a:r>
          </a:p>
        </p:txBody>
      </p:sp>
      <p:sp>
        <p:nvSpPr>
          <p:cNvPr id="176" name="TextBox 175">
            <a:extLst>
              <a:ext uri="{FF2B5EF4-FFF2-40B4-BE49-F238E27FC236}">
                <a16:creationId xmlns:a16="http://schemas.microsoft.com/office/drawing/2014/main" id="{FEF21975-8340-4937-AC3A-FE0B05AA62BD}"/>
              </a:ext>
            </a:extLst>
          </p:cNvPr>
          <p:cNvSpPr txBox="1"/>
          <p:nvPr/>
        </p:nvSpPr>
        <p:spPr>
          <a:xfrm>
            <a:off x="2352960" y="5376600"/>
            <a:ext cx="994481"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Search</a:t>
            </a:r>
          </a:p>
        </p:txBody>
      </p:sp>
      <p:sp>
        <p:nvSpPr>
          <p:cNvPr id="177" name="TextBox 176">
            <a:extLst>
              <a:ext uri="{FF2B5EF4-FFF2-40B4-BE49-F238E27FC236}">
                <a16:creationId xmlns:a16="http://schemas.microsoft.com/office/drawing/2014/main" id="{6A89EEA9-3E6C-4CAD-A285-DFED42B42545}"/>
              </a:ext>
            </a:extLst>
          </p:cNvPr>
          <p:cNvSpPr txBox="1"/>
          <p:nvPr/>
        </p:nvSpPr>
        <p:spPr>
          <a:xfrm>
            <a:off x="11950920" y="5376600"/>
            <a:ext cx="837387"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Order</a:t>
            </a:r>
          </a:p>
        </p:txBody>
      </p:sp>
      <p:sp>
        <p:nvSpPr>
          <p:cNvPr id="178" name="TextBox 177">
            <a:extLst>
              <a:ext uri="{FF2B5EF4-FFF2-40B4-BE49-F238E27FC236}">
                <a16:creationId xmlns:a16="http://schemas.microsoft.com/office/drawing/2014/main" id="{91322727-F017-4B24-8CF8-331A11AD2D37}"/>
              </a:ext>
            </a:extLst>
          </p:cNvPr>
          <p:cNvSpPr txBox="1"/>
          <p:nvPr/>
        </p:nvSpPr>
        <p:spPr>
          <a:xfrm>
            <a:off x="13012200" y="5376600"/>
            <a:ext cx="1065718"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Contact</a:t>
            </a:r>
          </a:p>
        </p:txBody>
      </p:sp>
      <p:sp>
        <p:nvSpPr>
          <p:cNvPr id="179" name="TextBox 178">
            <a:extLst>
              <a:ext uri="{FF2B5EF4-FFF2-40B4-BE49-F238E27FC236}">
                <a16:creationId xmlns:a16="http://schemas.microsoft.com/office/drawing/2014/main" id="{48F7FB71-E4AA-4920-ABF8-1FB0628617B0}"/>
              </a:ext>
            </a:extLst>
          </p:cNvPr>
          <p:cNvSpPr txBox="1"/>
          <p:nvPr/>
        </p:nvSpPr>
        <p:spPr>
          <a:xfrm>
            <a:off x="4954679" y="4901040"/>
            <a:ext cx="1151062" cy="385831"/>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2000">
                <a:solidFill>
                  <a:prstClr val="black"/>
                </a:solidFill>
                <a:ea typeface="Microsoft YaHei" pitchFamily="2"/>
                <a:cs typeface="Mangal" pitchFamily="2"/>
              </a:rPr>
              <a:t>Reviews</a:t>
            </a:r>
          </a:p>
        </p:txBody>
      </p:sp>
      <p:sp>
        <p:nvSpPr>
          <p:cNvPr id="180" name="Freeform: Shape 179">
            <a:extLst>
              <a:ext uri="{FF2B5EF4-FFF2-40B4-BE49-F238E27FC236}">
                <a16:creationId xmlns:a16="http://schemas.microsoft.com/office/drawing/2014/main" id="{789ED6CD-B46F-48AC-A963-6DC5FBAB1BFD}"/>
              </a:ext>
            </a:extLst>
          </p:cNvPr>
          <p:cNvSpPr/>
          <p:nvPr/>
        </p:nvSpPr>
        <p:spPr>
          <a:xfrm>
            <a:off x="7360560" y="6379920"/>
            <a:ext cx="2060639"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algn="ctr" defTabSz="914400" hangingPunct="0"/>
            <a:r>
              <a:rPr lang="en-US" sz="2000">
                <a:solidFill>
                  <a:prstClr val="black"/>
                </a:solidFill>
                <a:ea typeface="Microsoft YaHei" pitchFamily="2"/>
                <a:cs typeface="Mangal" pitchFamily="2"/>
              </a:rPr>
              <a:t>DB</a:t>
            </a:r>
          </a:p>
        </p:txBody>
      </p:sp>
      <p:sp>
        <p:nvSpPr>
          <p:cNvPr id="181" name="Straight Connector 180">
            <a:extLst>
              <a:ext uri="{FF2B5EF4-FFF2-40B4-BE49-F238E27FC236}">
                <a16:creationId xmlns:a16="http://schemas.microsoft.com/office/drawing/2014/main" id="{84C7F693-B473-4D39-B1D6-1F258243ABC3}"/>
              </a:ext>
            </a:extLst>
          </p:cNvPr>
          <p:cNvSpPr/>
          <p:nvPr/>
        </p:nvSpPr>
        <p:spPr>
          <a:xfrm>
            <a:off x="8359199" y="3925440"/>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2000">
              <a:solidFill>
                <a:prstClr val="black"/>
              </a:solidFill>
              <a:ea typeface="Microsoft YaHei" pitchFamily="2"/>
              <a:cs typeface="Mangal" pitchFamily="2"/>
            </a:endParaRPr>
          </a:p>
        </p:txBody>
      </p:sp>
      <p:sp>
        <p:nvSpPr>
          <p:cNvPr id="182" name="Straight Connector 181">
            <a:extLst>
              <a:ext uri="{FF2B5EF4-FFF2-40B4-BE49-F238E27FC236}">
                <a16:creationId xmlns:a16="http://schemas.microsoft.com/office/drawing/2014/main" id="{7A868D76-BC9C-4F3E-B578-47C88FC2B29E}"/>
              </a:ext>
            </a:extLst>
          </p:cNvPr>
          <p:cNvSpPr/>
          <p:nvPr/>
        </p:nvSpPr>
        <p:spPr>
          <a:xfrm>
            <a:off x="8359199" y="5839560"/>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3" name="Straight Connector 182">
            <a:extLst>
              <a:ext uri="{FF2B5EF4-FFF2-40B4-BE49-F238E27FC236}">
                <a16:creationId xmlns:a16="http://schemas.microsoft.com/office/drawing/2014/main" id="{B0082D1C-385A-4BE3-BA1A-B0F06AC32FB0}"/>
              </a:ext>
            </a:extLst>
          </p:cNvPr>
          <p:cNvSpPr/>
          <p:nvPr/>
        </p:nvSpPr>
        <p:spPr>
          <a:xfrm flipH="1">
            <a:off x="6177960" y="3965400"/>
            <a:ext cx="1454400"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2000">
              <a:solidFill>
                <a:prstClr val="black"/>
              </a:solidFill>
              <a:ea typeface="Microsoft YaHei" pitchFamily="2"/>
              <a:cs typeface="Mangal" pitchFamily="2"/>
            </a:endParaRPr>
          </a:p>
        </p:txBody>
      </p:sp>
      <p:sp>
        <p:nvSpPr>
          <p:cNvPr id="184" name="Straight Connector 183">
            <a:extLst>
              <a:ext uri="{FF2B5EF4-FFF2-40B4-BE49-F238E27FC236}">
                <a16:creationId xmlns:a16="http://schemas.microsoft.com/office/drawing/2014/main" id="{12AF4864-A405-40DD-A3C7-C9EEF779C66F}"/>
              </a:ext>
            </a:extLst>
          </p:cNvPr>
          <p:cNvSpPr/>
          <p:nvPr/>
        </p:nvSpPr>
        <p:spPr>
          <a:xfrm>
            <a:off x="9376920" y="3838680"/>
            <a:ext cx="334548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5" name="Straight Connector 184">
            <a:extLst>
              <a:ext uri="{FF2B5EF4-FFF2-40B4-BE49-F238E27FC236}">
                <a16:creationId xmlns:a16="http://schemas.microsoft.com/office/drawing/2014/main" id="{FDEFFD7D-0C5C-48E8-8BB9-0C4C2C2676FA}"/>
              </a:ext>
            </a:extLst>
          </p:cNvPr>
          <p:cNvSpPr/>
          <p:nvPr/>
        </p:nvSpPr>
        <p:spPr>
          <a:xfrm flipH="1">
            <a:off x="3633120" y="3881880"/>
            <a:ext cx="3514319"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6" name="Straight Connector 185">
            <a:extLst>
              <a:ext uri="{FF2B5EF4-FFF2-40B4-BE49-F238E27FC236}">
                <a16:creationId xmlns:a16="http://schemas.microsoft.com/office/drawing/2014/main" id="{C28D29BF-1AD0-450A-B7DC-5F153E1FB228}"/>
              </a:ext>
            </a:extLst>
          </p:cNvPr>
          <p:cNvSpPr/>
          <p:nvPr/>
        </p:nvSpPr>
        <p:spPr>
          <a:xfrm>
            <a:off x="9692280" y="5862239"/>
            <a:ext cx="242280" cy="11599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7" name="Straight Connector 186">
            <a:extLst>
              <a:ext uri="{FF2B5EF4-FFF2-40B4-BE49-F238E27FC236}">
                <a16:creationId xmlns:a16="http://schemas.microsoft.com/office/drawing/2014/main" id="{C0342F30-EDCD-4F4E-A03D-4FF891A87038}"/>
              </a:ext>
            </a:extLst>
          </p:cNvPr>
          <p:cNvSpPr/>
          <p:nvPr/>
        </p:nvSpPr>
        <p:spPr>
          <a:xfrm>
            <a:off x="11147040" y="5839560"/>
            <a:ext cx="484920" cy="1072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8" name="Straight Connector 187">
            <a:extLst>
              <a:ext uri="{FF2B5EF4-FFF2-40B4-BE49-F238E27FC236}">
                <a16:creationId xmlns:a16="http://schemas.microsoft.com/office/drawing/2014/main" id="{12444B97-CC3D-462D-844C-E911FCB1427E}"/>
              </a:ext>
            </a:extLst>
          </p:cNvPr>
          <p:cNvSpPr/>
          <p:nvPr/>
        </p:nvSpPr>
        <p:spPr>
          <a:xfrm flipH="1">
            <a:off x="10177200" y="5862239"/>
            <a:ext cx="2302560" cy="104904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89" name="Straight Connector 188">
            <a:extLst>
              <a:ext uri="{FF2B5EF4-FFF2-40B4-BE49-F238E27FC236}">
                <a16:creationId xmlns:a16="http://schemas.microsoft.com/office/drawing/2014/main" id="{28F2D289-DA6D-4E31-A328-2183F6AD3D0D}"/>
              </a:ext>
            </a:extLst>
          </p:cNvPr>
          <p:cNvSpPr/>
          <p:nvPr/>
        </p:nvSpPr>
        <p:spPr>
          <a:xfrm>
            <a:off x="13449240" y="5829120"/>
            <a:ext cx="0" cy="529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0" name="Straight Connector 189">
            <a:extLst>
              <a:ext uri="{FF2B5EF4-FFF2-40B4-BE49-F238E27FC236}">
                <a16:creationId xmlns:a16="http://schemas.microsoft.com/office/drawing/2014/main" id="{A4AD5D60-50A1-46EB-912B-8FA04419BFBD}"/>
              </a:ext>
            </a:extLst>
          </p:cNvPr>
          <p:cNvSpPr/>
          <p:nvPr/>
        </p:nvSpPr>
        <p:spPr>
          <a:xfrm flipH="1">
            <a:off x="6420600" y="5882400"/>
            <a:ext cx="363600" cy="11401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1" name="Straight Connector 190">
            <a:extLst>
              <a:ext uri="{FF2B5EF4-FFF2-40B4-BE49-F238E27FC236}">
                <a16:creationId xmlns:a16="http://schemas.microsoft.com/office/drawing/2014/main" id="{FC33DBEC-110E-49C9-8073-A26DBC920F80}"/>
              </a:ext>
            </a:extLst>
          </p:cNvPr>
          <p:cNvSpPr/>
          <p:nvPr/>
        </p:nvSpPr>
        <p:spPr>
          <a:xfrm flipH="1">
            <a:off x="5572080" y="5883120"/>
            <a:ext cx="484920" cy="586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2" name="Straight Connector 191">
            <a:extLst>
              <a:ext uri="{FF2B5EF4-FFF2-40B4-BE49-F238E27FC236}">
                <a16:creationId xmlns:a16="http://schemas.microsoft.com/office/drawing/2014/main" id="{140F68F7-7350-493A-B1CF-DFDEC4469387}"/>
              </a:ext>
            </a:extLst>
          </p:cNvPr>
          <p:cNvSpPr/>
          <p:nvPr/>
        </p:nvSpPr>
        <p:spPr>
          <a:xfrm>
            <a:off x="4602600" y="5882400"/>
            <a:ext cx="2544839"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3" name="Straight Connector 192">
            <a:extLst>
              <a:ext uri="{FF2B5EF4-FFF2-40B4-BE49-F238E27FC236}">
                <a16:creationId xmlns:a16="http://schemas.microsoft.com/office/drawing/2014/main" id="{D87FE40E-F26F-4BB4-8955-A51ECD22F29B}"/>
              </a:ext>
            </a:extLst>
          </p:cNvPr>
          <p:cNvSpPr/>
          <p:nvPr/>
        </p:nvSpPr>
        <p:spPr>
          <a:xfrm flipH="1">
            <a:off x="2906280" y="5839560"/>
            <a:ext cx="363600" cy="1053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pic>
        <p:nvPicPr>
          <p:cNvPr id="194" name="Picture 193">
            <a:extLst>
              <a:ext uri="{FF2B5EF4-FFF2-40B4-BE49-F238E27FC236}">
                <a16:creationId xmlns:a16="http://schemas.microsoft.com/office/drawing/2014/main" id="{AFCC1560-7F45-4A08-9929-2746A143C353}"/>
              </a:ext>
            </a:extLst>
          </p:cNvPr>
          <p:cNvPicPr>
            <a:picLocks noChangeAspect="1"/>
          </p:cNvPicPr>
          <p:nvPr/>
        </p:nvPicPr>
        <p:blipFill>
          <a:blip r:embed="rId4">
            <a:lum/>
            <a:alphaModFix/>
          </a:blip>
          <a:srcRect/>
          <a:stretch>
            <a:fillRect/>
          </a:stretch>
        </p:blipFill>
        <p:spPr>
          <a:xfrm>
            <a:off x="7332840" y="2324879"/>
            <a:ext cx="1996200" cy="1628999"/>
          </a:xfrm>
          <a:prstGeom prst="rect">
            <a:avLst/>
          </a:prstGeom>
          <a:noFill/>
          <a:ln>
            <a:noFill/>
          </a:ln>
        </p:spPr>
      </p:pic>
      <p:pic>
        <p:nvPicPr>
          <p:cNvPr id="195" name="Picture 194">
            <a:extLst>
              <a:ext uri="{FF2B5EF4-FFF2-40B4-BE49-F238E27FC236}">
                <a16:creationId xmlns:a16="http://schemas.microsoft.com/office/drawing/2014/main" id="{908BA5C5-E3A6-4DFD-9A58-4409952754E0}"/>
              </a:ext>
            </a:extLst>
          </p:cNvPr>
          <p:cNvPicPr>
            <a:picLocks noChangeAspect="1"/>
          </p:cNvPicPr>
          <p:nvPr/>
        </p:nvPicPr>
        <p:blipFill>
          <a:blip r:embed="rId5">
            <a:lum/>
            <a:alphaModFix/>
          </a:blip>
          <a:srcRect/>
          <a:stretch>
            <a:fillRect/>
          </a:stretch>
        </p:blipFill>
        <p:spPr>
          <a:xfrm>
            <a:off x="10542600" y="2244960"/>
            <a:ext cx="2179800" cy="1569960"/>
          </a:xfrm>
          <a:prstGeom prst="rect">
            <a:avLst/>
          </a:prstGeom>
          <a:noFill/>
          <a:ln>
            <a:noFill/>
          </a:ln>
        </p:spPr>
      </p:pic>
      <p:pic>
        <p:nvPicPr>
          <p:cNvPr id="196" name="Picture 195">
            <a:extLst>
              <a:ext uri="{FF2B5EF4-FFF2-40B4-BE49-F238E27FC236}">
                <a16:creationId xmlns:a16="http://schemas.microsoft.com/office/drawing/2014/main" id="{ED2BB760-56C0-4869-9862-9C3BA8D631FE}"/>
              </a:ext>
            </a:extLst>
          </p:cNvPr>
          <p:cNvPicPr>
            <a:picLocks noChangeAspect="1"/>
          </p:cNvPicPr>
          <p:nvPr/>
        </p:nvPicPr>
        <p:blipFill>
          <a:blip r:embed="rId6">
            <a:lum/>
            <a:alphaModFix/>
          </a:blip>
          <a:srcRect/>
          <a:stretch>
            <a:fillRect/>
          </a:stretch>
        </p:blipFill>
        <p:spPr>
          <a:xfrm>
            <a:off x="4155120" y="2194560"/>
            <a:ext cx="1538280" cy="1690560"/>
          </a:xfrm>
          <a:prstGeom prst="rect">
            <a:avLst/>
          </a:prstGeom>
          <a:noFill/>
          <a:ln>
            <a:noFill/>
          </a:ln>
        </p:spPr>
      </p:pic>
      <p:sp>
        <p:nvSpPr>
          <p:cNvPr id="197" name="Straight Connector 196">
            <a:extLst>
              <a:ext uri="{FF2B5EF4-FFF2-40B4-BE49-F238E27FC236}">
                <a16:creationId xmlns:a16="http://schemas.microsoft.com/office/drawing/2014/main" id="{44CCD221-3AA8-48BE-828F-2BB359C0B70E}"/>
              </a:ext>
            </a:extLst>
          </p:cNvPr>
          <p:cNvSpPr/>
          <p:nvPr/>
        </p:nvSpPr>
        <p:spPr>
          <a:xfrm flipH="1">
            <a:off x="3633120" y="3881880"/>
            <a:ext cx="109080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8" name="Straight Connector 197">
            <a:extLst>
              <a:ext uri="{FF2B5EF4-FFF2-40B4-BE49-F238E27FC236}">
                <a16:creationId xmlns:a16="http://schemas.microsoft.com/office/drawing/2014/main" id="{7B8AA459-840A-46E8-BF70-00B6B967558A}"/>
              </a:ext>
            </a:extLst>
          </p:cNvPr>
          <p:cNvSpPr/>
          <p:nvPr/>
        </p:nvSpPr>
        <p:spPr>
          <a:xfrm>
            <a:off x="5935680" y="3881880"/>
            <a:ext cx="2423519" cy="5140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199" name="Straight Connector 198">
            <a:extLst>
              <a:ext uri="{FF2B5EF4-FFF2-40B4-BE49-F238E27FC236}">
                <a16:creationId xmlns:a16="http://schemas.microsoft.com/office/drawing/2014/main" id="{8C18BB21-CACF-45DC-AB48-20542B5540C1}"/>
              </a:ext>
            </a:extLst>
          </p:cNvPr>
          <p:cNvSpPr/>
          <p:nvPr/>
        </p:nvSpPr>
        <p:spPr>
          <a:xfrm>
            <a:off x="5572080" y="3881880"/>
            <a:ext cx="24228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200" name="Straight Connector 199">
            <a:extLst>
              <a:ext uri="{FF2B5EF4-FFF2-40B4-BE49-F238E27FC236}">
                <a16:creationId xmlns:a16="http://schemas.microsoft.com/office/drawing/2014/main" id="{EE4C3E5D-E21F-4489-B319-3CE402D1D82D}"/>
              </a:ext>
            </a:extLst>
          </p:cNvPr>
          <p:cNvSpPr/>
          <p:nvPr/>
        </p:nvSpPr>
        <p:spPr>
          <a:xfrm>
            <a:off x="6299280" y="3786840"/>
            <a:ext cx="6045120" cy="54755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201" name="Straight Connector 200">
            <a:extLst>
              <a:ext uri="{FF2B5EF4-FFF2-40B4-BE49-F238E27FC236}">
                <a16:creationId xmlns:a16="http://schemas.microsoft.com/office/drawing/2014/main" id="{06FC29FE-0867-49C7-A9ED-584FEC0DA3DF}"/>
              </a:ext>
            </a:extLst>
          </p:cNvPr>
          <p:cNvSpPr/>
          <p:nvPr/>
        </p:nvSpPr>
        <p:spPr>
          <a:xfrm>
            <a:off x="11874240" y="3814919"/>
            <a:ext cx="727200"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202" name="Straight Connector 201">
            <a:extLst>
              <a:ext uri="{FF2B5EF4-FFF2-40B4-BE49-F238E27FC236}">
                <a16:creationId xmlns:a16="http://schemas.microsoft.com/office/drawing/2014/main" id="{86E3840A-C48B-4B45-AD6A-BD339BA05EEC}"/>
              </a:ext>
            </a:extLst>
          </p:cNvPr>
          <p:cNvSpPr/>
          <p:nvPr/>
        </p:nvSpPr>
        <p:spPr>
          <a:xfrm flipH="1">
            <a:off x="8480519" y="3814919"/>
            <a:ext cx="3150721" cy="51948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203" name="Straight Connector 202">
            <a:extLst>
              <a:ext uri="{FF2B5EF4-FFF2-40B4-BE49-F238E27FC236}">
                <a16:creationId xmlns:a16="http://schemas.microsoft.com/office/drawing/2014/main" id="{BA6CE8F8-5E56-4E2E-8079-D6CE7F5F72C8}"/>
              </a:ext>
            </a:extLst>
          </p:cNvPr>
          <p:cNvSpPr/>
          <p:nvPr/>
        </p:nvSpPr>
        <p:spPr>
          <a:xfrm flipH="1">
            <a:off x="6177960" y="3787199"/>
            <a:ext cx="4968720" cy="54756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204" name="Straight Connector 203">
            <a:extLst>
              <a:ext uri="{FF2B5EF4-FFF2-40B4-BE49-F238E27FC236}">
                <a16:creationId xmlns:a16="http://schemas.microsoft.com/office/drawing/2014/main" id="{535511F6-34F7-4E79-9577-E208A0F4EE9D}"/>
              </a:ext>
            </a:extLst>
          </p:cNvPr>
          <p:cNvSpPr/>
          <p:nvPr/>
        </p:nvSpPr>
        <p:spPr>
          <a:xfrm flipH="1">
            <a:off x="3633120" y="3787199"/>
            <a:ext cx="7392240" cy="56520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pic>
        <p:nvPicPr>
          <p:cNvPr id="205" name="Picture 204">
            <a:extLst>
              <a:ext uri="{FF2B5EF4-FFF2-40B4-BE49-F238E27FC236}">
                <a16:creationId xmlns:a16="http://schemas.microsoft.com/office/drawing/2014/main" id="{E8D6FA90-C786-4788-8D6B-065191377FE5}"/>
              </a:ext>
            </a:extLst>
          </p:cNvPr>
          <p:cNvPicPr>
            <a:picLocks noChangeAspect="1"/>
          </p:cNvPicPr>
          <p:nvPr/>
        </p:nvPicPr>
        <p:blipFill>
          <a:blip r:embed="rId7">
            <a:lum/>
            <a:alphaModFix/>
          </a:blip>
          <a:srcRect/>
          <a:stretch>
            <a:fillRect/>
          </a:stretch>
        </p:blipFill>
        <p:spPr>
          <a:xfrm>
            <a:off x="2057400" y="6892920"/>
            <a:ext cx="1565640" cy="1013759"/>
          </a:xfrm>
          <a:prstGeom prst="rect">
            <a:avLst/>
          </a:prstGeom>
          <a:noFill/>
          <a:ln>
            <a:noFill/>
          </a:ln>
        </p:spPr>
      </p:pic>
      <p:pic>
        <p:nvPicPr>
          <p:cNvPr id="206" name="Picture 205">
            <a:extLst>
              <a:ext uri="{FF2B5EF4-FFF2-40B4-BE49-F238E27FC236}">
                <a16:creationId xmlns:a16="http://schemas.microsoft.com/office/drawing/2014/main" id="{EEA7C48F-8F05-4EBB-B8A3-459AD54E3BD8}"/>
              </a:ext>
            </a:extLst>
          </p:cNvPr>
          <p:cNvPicPr>
            <a:picLocks noChangeAspect="1"/>
          </p:cNvPicPr>
          <p:nvPr/>
        </p:nvPicPr>
        <p:blipFill>
          <a:blip r:embed="rId8">
            <a:lum/>
            <a:alphaModFix/>
          </a:blip>
          <a:srcRect/>
          <a:stretch>
            <a:fillRect/>
          </a:stretch>
        </p:blipFill>
        <p:spPr>
          <a:xfrm>
            <a:off x="5693040" y="7218359"/>
            <a:ext cx="1186560" cy="357120"/>
          </a:xfrm>
          <a:prstGeom prst="rect">
            <a:avLst/>
          </a:prstGeom>
          <a:noFill/>
          <a:ln>
            <a:noFill/>
          </a:ln>
        </p:spPr>
      </p:pic>
      <p:pic>
        <p:nvPicPr>
          <p:cNvPr id="207" name="Picture 206">
            <a:extLst>
              <a:ext uri="{FF2B5EF4-FFF2-40B4-BE49-F238E27FC236}">
                <a16:creationId xmlns:a16="http://schemas.microsoft.com/office/drawing/2014/main" id="{AA8CE1FC-BF2F-44E4-B940-B8E545C884A0}"/>
              </a:ext>
            </a:extLst>
          </p:cNvPr>
          <p:cNvPicPr>
            <a:picLocks noChangeAspect="1"/>
          </p:cNvPicPr>
          <p:nvPr/>
        </p:nvPicPr>
        <p:blipFill>
          <a:blip r:embed="rId9">
            <a:lum/>
            <a:alphaModFix/>
          </a:blip>
          <a:srcRect/>
          <a:stretch>
            <a:fillRect/>
          </a:stretch>
        </p:blipFill>
        <p:spPr>
          <a:xfrm>
            <a:off x="9763199" y="7132680"/>
            <a:ext cx="1262160" cy="460800"/>
          </a:xfrm>
          <a:prstGeom prst="rect">
            <a:avLst/>
          </a:prstGeom>
          <a:noFill/>
          <a:ln>
            <a:noFill/>
          </a:ln>
        </p:spPr>
      </p:pic>
      <p:pic>
        <p:nvPicPr>
          <p:cNvPr id="208" name="Picture 207">
            <a:extLst>
              <a:ext uri="{FF2B5EF4-FFF2-40B4-BE49-F238E27FC236}">
                <a16:creationId xmlns:a16="http://schemas.microsoft.com/office/drawing/2014/main" id="{0876556B-E369-4034-BF01-500148648ACE}"/>
              </a:ext>
            </a:extLst>
          </p:cNvPr>
          <p:cNvPicPr>
            <a:picLocks noChangeAspect="1"/>
          </p:cNvPicPr>
          <p:nvPr/>
        </p:nvPicPr>
        <p:blipFill>
          <a:blip r:embed="rId10">
            <a:lum/>
            <a:alphaModFix/>
          </a:blip>
          <a:srcRect/>
          <a:stretch>
            <a:fillRect/>
          </a:stretch>
        </p:blipFill>
        <p:spPr>
          <a:xfrm>
            <a:off x="11268000" y="6971400"/>
            <a:ext cx="782640" cy="713880"/>
          </a:xfrm>
          <a:prstGeom prst="rect">
            <a:avLst/>
          </a:prstGeom>
          <a:noFill/>
          <a:ln>
            <a:noFill/>
          </a:ln>
        </p:spPr>
      </p:pic>
    </p:spTree>
    <p:extLst>
      <p:ext uri="{BB962C8B-B14F-4D97-AF65-F5344CB8AC3E}">
        <p14:creationId xmlns:p14="http://schemas.microsoft.com/office/powerpoint/2010/main" val="1709496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13718342" cy="1267560"/>
          </a:xfrm>
        </p:spPr>
        <p:txBody>
          <a:bodyPr/>
          <a:lstStyle/>
          <a:p>
            <a:r>
              <a:rPr lang="en-US" b="1" dirty="0"/>
              <a:t>Single Codebase, Deployment, Versioning, and Team Size</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Challenges (continued)</a:t>
            </a:r>
          </a:p>
        </p:txBody>
      </p:sp>
      <p:sp>
        <p:nvSpPr>
          <p:cNvPr id="75" name="Freeform: Shape 74">
            <a:extLst>
              <a:ext uri="{FF2B5EF4-FFF2-40B4-BE49-F238E27FC236}">
                <a16:creationId xmlns:a16="http://schemas.microsoft.com/office/drawing/2014/main" id="{0F39A8E4-9F04-44CA-A22F-01C18DF23087}"/>
              </a:ext>
            </a:extLst>
          </p:cNvPr>
          <p:cNvSpPr/>
          <p:nvPr/>
        </p:nvSpPr>
        <p:spPr>
          <a:xfrm>
            <a:off x="5295960" y="4946760"/>
            <a:ext cx="1888920" cy="96840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200">
                <a:solidFill>
                  <a:prstClr val="black"/>
                </a:solidFill>
                <a:latin typeface="IBM Plex Sans" panose="020B0503050203000203" pitchFamily="34" charset="0"/>
                <a:ea typeface="Microsoft YaHei" pitchFamily="2"/>
                <a:cs typeface="Mangal" pitchFamily="2"/>
              </a:rPr>
              <a:t>Codebase</a:t>
            </a:r>
          </a:p>
        </p:txBody>
      </p:sp>
      <p:sp>
        <p:nvSpPr>
          <p:cNvPr id="76" name="Freeform: Shape 75">
            <a:extLst>
              <a:ext uri="{FF2B5EF4-FFF2-40B4-BE49-F238E27FC236}">
                <a16:creationId xmlns:a16="http://schemas.microsoft.com/office/drawing/2014/main" id="{420E8A7D-C346-4D72-AB76-8FFE49499552}"/>
              </a:ext>
            </a:extLst>
          </p:cNvPr>
          <p:cNvSpPr/>
          <p:nvPr/>
        </p:nvSpPr>
        <p:spPr>
          <a:xfrm>
            <a:off x="5345640" y="6481800"/>
            <a:ext cx="1888560"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200">
                <a:solidFill>
                  <a:srgbClr val="FFFFFF"/>
                </a:solidFill>
                <a:latin typeface="IBM Plex Sans" panose="020B0503050203000203" pitchFamily="34" charset="0"/>
                <a:ea typeface="Microsoft YaHei" pitchFamily="2"/>
                <a:cs typeface="Mangal" pitchFamily="2"/>
              </a:rPr>
              <a:t>SCM</a:t>
            </a:r>
          </a:p>
        </p:txBody>
      </p:sp>
      <p:pic>
        <p:nvPicPr>
          <p:cNvPr id="77" name="Picture 76">
            <a:extLst>
              <a:ext uri="{FF2B5EF4-FFF2-40B4-BE49-F238E27FC236}">
                <a16:creationId xmlns:a16="http://schemas.microsoft.com/office/drawing/2014/main" id="{D8E3B0C1-551A-4B92-A9A1-497EE876BD20}"/>
              </a:ext>
            </a:extLst>
          </p:cNvPr>
          <p:cNvPicPr>
            <a:picLocks noChangeAspect="1"/>
          </p:cNvPicPr>
          <p:nvPr/>
        </p:nvPicPr>
        <p:blipFill>
          <a:blip r:embed="rId3">
            <a:lum/>
            <a:alphaModFix/>
          </a:blip>
          <a:srcRect/>
          <a:stretch>
            <a:fillRect/>
          </a:stretch>
        </p:blipFill>
        <p:spPr>
          <a:xfrm>
            <a:off x="2503800" y="4503600"/>
            <a:ext cx="655920" cy="576000"/>
          </a:xfrm>
          <a:prstGeom prst="rect">
            <a:avLst/>
          </a:prstGeom>
          <a:noFill/>
          <a:ln>
            <a:noFill/>
          </a:ln>
        </p:spPr>
      </p:pic>
      <p:pic>
        <p:nvPicPr>
          <p:cNvPr id="78" name="Picture 77">
            <a:extLst>
              <a:ext uri="{FF2B5EF4-FFF2-40B4-BE49-F238E27FC236}">
                <a16:creationId xmlns:a16="http://schemas.microsoft.com/office/drawing/2014/main" id="{21020894-9025-4DF5-9861-7D6CCB55A752}"/>
              </a:ext>
            </a:extLst>
          </p:cNvPr>
          <p:cNvPicPr>
            <a:picLocks noChangeAspect="1"/>
          </p:cNvPicPr>
          <p:nvPr/>
        </p:nvPicPr>
        <p:blipFill>
          <a:blip r:embed="rId4">
            <a:lum/>
            <a:alphaModFix/>
          </a:blip>
          <a:srcRect/>
          <a:stretch>
            <a:fillRect/>
          </a:stretch>
        </p:blipFill>
        <p:spPr>
          <a:xfrm>
            <a:off x="3285360" y="4905360"/>
            <a:ext cx="656280" cy="576000"/>
          </a:xfrm>
          <a:prstGeom prst="rect">
            <a:avLst/>
          </a:prstGeom>
          <a:noFill/>
          <a:ln>
            <a:noFill/>
          </a:ln>
        </p:spPr>
      </p:pic>
      <p:pic>
        <p:nvPicPr>
          <p:cNvPr id="79" name="Picture 78">
            <a:extLst>
              <a:ext uri="{FF2B5EF4-FFF2-40B4-BE49-F238E27FC236}">
                <a16:creationId xmlns:a16="http://schemas.microsoft.com/office/drawing/2014/main" id="{972FF1B1-8F40-4289-8A09-609EFAF3FC7F}"/>
              </a:ext>
            </a:extLst>
          </p:cNvPr>
          <p:cNvPicPr>
            <a:picLocks noChangeAspect="1"/>
          </p:cNvPicPr>
          <p:nvPr/>
        </p:nvPicPr>
        <p:blipFill>
          <a:blip r:embed="rId5">
            <a:lum/>
            <a:alphaModFix/>
          </a:blip>
          <a:srcRect/>
          <a:stretch>
            <a:fillRect/>
          </a:stretch>
        </p:blipFill>
        <p:spPr>
          <a:xfrm>
            <a:off x="2251800" y="5324760"/>
            <a:ext cx="656280" cy="576000"/>
          </a:xfrm>
          <a:prstGeom prst="rect">
            <a:avLst/>
          </a:prstGeom>
          <a:noFill/>
          <a:ln>
            <a:noFill/>
          </a:ln>
        </p:spPr>
      </p:pic>
      <p:pic>
        <p:nvPicPr>
          <p:cNvPr id="80" name="Picture 79">
            <a:extLst>
              <a:ext uri="{FF2B5EF4-FFF2-40B4-BE49-F238E27FC236}">
                <a16:creationId xmlns:a16="http://schemas.microsoft.com/office/drawing/2014/main" id="{3D875708-6400-4AAA-A5DD-129BAA9B7222}"/>
              </a:ext>
            </a:extLst>
          </p:cNvPr>
          <p:cNvPicPr>
            <a:picLocks noChangeAspect="1"/>
          </p:cNvPicPr>
          <p:nvPr/>
        </p:nvPicPr>
        <p:blipFill>
          <a:blip r:embed="rId6">
            <a:lum/>
            <a:alphaModFix/>
          </a:blip>
          <a:srcRect/>
          <a:stretch>
            <a:fillRect/>
          </a:stretch>
        </p:blipFill>
        <p:spPr>
          <a:xfrm>
            <a:off x="3259080" y="5767200"/>
            <a:ext cx="656280" cy="576000"/>
          </a:xfrm>
          <a:prstGeom prst="rect">
            <a:avLst/>
          </a:prstGeom>
          <a:noFill/>
          <a:ln>
            <a:noFill/>
          </a:ln>
        </p:spPr>
      </p:pic>
      <p:pic>
        <p:nvPicPr>
          <p:cNvPr id="81" name="Picture 80">
            <a:extLst>
              <a:ext uri="{FF2B5EF4-FFF2-40B4-BE49-F238E27FC236}">
                <a16:creationId xmlns:a16="http://schemas.microsoft.com/office/drawing/2014/main" id="{73182954-E22F-40E3-BD33-EFF367B13D6A}"/>
              </a:ext>
            </a:extLst>
          </p:cNvPr>
          <p:cNvPicPr>
            <a:picLocks noChangeAspect="1"/>
          </p:cNvPicPr>
          <p:nvPr/>
        </p:nvPicPr>
        <p:blipFill>
          <a:blip r:embed="rId7">
            <a:lum/>
            <a:alphaModFix/>
          </a:blip>
          <a:srcRect/>
          <a:stretch>
            <a:fillRect/>
          </a:stretch>
        </p:blipFill>
        <p:spPr>
          <a:xfrm>
            <a:off x="2278440" y="6297120"/>
            <a:ext cx="655920" cy="576000"/>
          </a:xfrm>
          <a:prstGeom prst="rect">
            <a:avLst/>
          </a:prstGeom>
          <a:noFill/>
          <a:ln>
            <a:noFill/>
          </a:ln>
        </p:spPr>
      </p:pic>
      <p:sp>
        <p:nvSpPr>
          <p:cNvPr id="82" name="Freeform: Shape 81">
            <a:extLst>
              <a:ext uri="{FF2B5EF4-FFF2-40B4-BE49-F238E27FC236}">
                <a16:creationId xmlns:a16="http://schemas.microsoft.com/office/drawing/2014/main" id="{B7E506BC-6E58-44BA-AFEB-0A29586530C9}"/>
              </a:ext>
            </a:extLst>
          </p:cNvPr>
          <p:cNvSpPr/>
          <p:nvPr/>
        </p:nvSpPr>
        <p:spPr>
          <a:xfrm>
            <a:off x="9356040" y="3994920"/>
            <a:ext cx="113328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200">
                <a:solidFill>
                  <a:prstClr val="black"/>
                </a:solidFill>
                <a:latin typeface="IBM Plex Sans" panose="020B0503050203000203" pitchFamily="34" charset="0"/>
                <a:ea typeface="Microsoft YaHei" pitchFamily="2"/>
                <a:cs typeface="Mangal" pitchFamily="2"/>
              </a:rPr>
              <a:t>Test</a:t>
            </a:r>
          </a:p>
        </p:txBody>
      </p:sp>
      <p:sp>
        <p:nvSpPr>
          <p:cNvPr id="83" name="Freeform: Shape 82">
            <a:extLst>
              <a:ext uri="{FF2B5EF4-FFF2-40B4-BE49-F238E27FC236}">
                <a16:creationId xmlns:a16="http://schemas.microsoft.com/office/drawing/2014/main" id="{61E985D6-2628-40ED-91BC-4A62CF869CA4}"/>
              </a:ext>
            </a:extLst>
          </p:cNvPr>
          <p:cNvSpPr/>
          <p:nvPr/>
        </p:nvSpPr>
        <p:spPr>
          <a:xfrm>
            <a:off x="11531160" y="4061880"/>
            <a:ext cx="113328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200">
                <a:solidFill>
                  <a:prstClr val="black"/>
                </a:solidFill>
                <a:latin typeface="IBM Plex Sans" panose="020B0503050203000203" pitchFamily="34" charset="0"/>
                <a:ea typeface="Microsoft YaHei" pitchFamily="2"/>
                <a:cs typeface="Mangal" pitchFamily="2"/>
              </a:rPr>
              <a:t>Prod</a:t>
            </a:r>
          </a:p>
        </p:txBody>
      </p:sp>
      <p:sp>
        <p:nvSpPr>
          <p:cNvPr id="84" name="Freeform: Shape 83">
            <a:extLst>
              <a:ext uri="{FF2B5EF4-FFF2-40B4-BE49-F238E27FC236}">
                <a16:creationId xmlns:a16="http://schemas.microsoft.com/office/drawing/2014/main" id="{FF168AB0-3B0A-4B8F-9173-83502D105812}"/>
              </a:ext>
            </a:extLst>
          </p:cNvPr>
          <p:cNvSpPr/>
          <p:nvPr/>
        </p:nvSpPr>
        <p:spPr>
          <a:xfrm>
            <a:off x="2178719" y="2834640"/>
            <a:ext cx="188892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200" dirty="0">
                <a:solidFill>
                  <a:prstClr val="black"/>
                </a:solidFill>
                <a:latin typeface="IBM Plex Sans" panose="020B0503050203000203" pitchFamily="34" charset="0"/>
                <a:ea typeface="Microsoft YaHei" pitchFamily="2"/>
                <a:cs typeface="Mangal" pitchFamily="2"/>
              </a:rPr>
              <a:t>Features</a:t>
            </a:r>
          </a:p>
        </p:txBody>
      </p:sp>
      <p:sp>
        <p:nvSpPr>
          <p:cNvPr id="85" name="Freeform: Shape 84">
            <a:extLst>
              <a:ext uri="{FF2B5EF4-FFF2-40B4-BE49-F238E27FC236}">
                <a16:creationId xmlns:a16="http://schemas.microsoft.com/office/drawing/2014/main" id="{B7EA8B3C-6BC2-4B83-85AB-94327479C7BD}"/>
              </a:ext>
            </a:extLst>
          </p:cNvPr>
          <p:cNvSpPr/>
          <p:nvPr/>
        </p:nvSpPr>
        <p:spPr>
          <a:xfrm>
            <a:off x="7719119" y="5211719"/>
            <a:ext cx="1888920"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200">
                <a:solidFill>
                  <a:prstClr val="black"/>
                </a:solidFill>
                <a:latin typeface="IBM Plex Sans" panose="020B0503050203000203" pitchFamily="34" charset="0"/>
                <a:ea typeface="Microsoft YaHei" pitchFamily="2"/>
                <a:cs typeface="Mangal" pitchFamily="2"/>
              </a:rPr>
              <a:t>continuous</a:t>
            </a:r>
          </a:p>
        </p:txBody>
      </p:sp>
      <p:sp>
        <p:nvSpPr>
          <p:cNvPr id="86" name="Freeform: Shape 85">
            <a:extLst>
              <a:ext uri="{FF2B5EF4-FFF2-40B4-BE49-F238E27FC236}">
                <a16:creationId xmlns:a16="http://schemas.microsoft.com/office/drawing/2014/main" id="{C3B986BA-1E7B-4BF2-B813-60E98B760B97}"/>
              </a:ext>
            </a:extLst>
          </p:cNvPr>
          <p:cNvSpPr/>
          <p:nvPr/>
        </p:nvSpPr>
        <p:spPr>
          <a:xfrm>
            <a:off x="10099080" y="5211719"/>
            <a:ext cx="1653119"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200">
                <a:solidFill>
                  <a:prstClr val="black"/>
                </a:solidFill>
                <a:latin typeface="IBM Plex Sans" panose="020B0503050203000203" pitchFamily="34" charset="0"/>
                <a:ea typeface="Microsoft YaHei" pitchFamily="2"/>
                <a:cs typeface="Mangal" pitchFamily="2"/>
              </a:rPr>
              <a:t>delivery</a:t>
            </a:r>
          </a:p>
        </p:txBody>
      </p:sp>
      <p:sp>
        <p:nvSpPr>
          <p:cNvPr id="87" name="Straight Connector 86">
            <a:extLst>
              <a:ext uri="{FF2B5EF4-FFF2-40B4-BE49-F238E27FC236}">
                <a16:creationId xmlns:a16="http://schemas.microsoft.com/office/drawing/2014/main" id="{D9C84035-2885-45F4-AFA7-C271046DEEB6}"/>
              </a:ext>
            </a:extLst>
          </p:cNvPr>
          <p:cNvSpPr/>
          <p:nvPr/>
        </p:nvSpPr>
        <p:spPr>
          <a:xfrm>
            <a:off x="3491640" y="3663360"/>
            <a:ext cx="0" cy="99504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88" name="Straight Connector 87">
            <a:extLst>
              <a:ext uri="{FF2B5EF4-FFF2-40B4-BE49-F238E27FC236}">
                <a16:creationId xmlns:a16="http://schemas.microsoft.com/office/drawing/2014/main" id="{9B3AF819-DDEA-4358-839F-00253FAFF77E}"/>
              </a:ext>
            </a:extLst>
          </p:cNvPr>
          <p:cNvSpPr/>
          <p:nvPr/>
        </p:nvSpPr>
        <p:spPr>
          <a:xfrm>
            <a:off x="4170600" y="5433120"/>
            <a:ext cx="629280"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1800">
              <a:solidFill>
                <a:prstClr val="black"/>
              </a:solidFill>
              <a:ea typeface="Microsoft YaHei" pitchFamily="2"/>
              <a:cs typeface="Mangal" pitchFamily="2"/>
            </a:endParaRPr>
          </a:p>
        </p:txBody>
      </p:sp>
      <p:sp>
        <p:nvSpPr>
          <p:cNvPr id="89" name="Straight Connector 88">
            <a:extLst>
              <a:ext uri="{FF2B5EF4-FFF2-40B4-BE49-F238E27FC236}">
                <a16:creationId xmlns:a16="http://schemas.microsoft.com/office/drawing/2014/main" id="{FE416B07-0BBB-4ED7-A11E-EEAF423CAE83}"/>
              </a:ext>
            </a:extLst>
          </p:cNvPr>
          <p:cNvSpPr/>
          <p:nvPr/>
        </p:nvSpPr>
        <p:spPr>
          <a:xfrm>
            <a:off x="7719119" y="4990680"/>
            <a:ext cx="4406761"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200">
              <a:solidFill>
                <a:prstClr val="black"/>
              </a:solidFill>
              <a:latin typeface="IBM Plex Sans" panose="020B0503050203000203" pitchFamily="34" charset="0"/>
              <a:ea typeface="Microsoft YaHei" pitchFamily="2"/>
              <a:cs typeface="Mangal" pitchFamily="2"/>
            </a:endParaRPr>
          </a:p>
        </p:txBody>
      </p:sp>
      <p:sp>
        <p:nvSpPr>
          <p:cNvPr id="90" name="TextBox 89">
            <a:extLst>
              <a:ext uri="{FF2B5EF4-FFF2-40B4-BE49-F238E27FC236}">
                <a16:creationId xmlns:a16="http://schemas.microsoft.com/office/drawing/2014/main" id="{CFD9F979-01C4-4185-BEBC-A235E7735AAE}"/>
              </a:ext>
            </a:extLst>
          </p:cNvPr>
          <p:cNvSpPr txBox="1"/>
          <p:nvPr/>
        </p:nvSpPr>
        <p:spPr>
          <a:xfrm>
            <a:off x="768780" y="7443361"/>
            <a:ext cx="3609748" cy="390961"/>
          </a:xfrm>
          <a:prstGeom prst="rect">
            <a:avLst/>
          </a:prstGeom>
          <a:noFill/>
          <a:ln>
            <a:noFill/>
          </a:ln>
        </p:spPr>
        <p:txBody>
          <a:bodyPr vert="horz" wrap="none" lIns="90000" tIns="45000" rIns="90000" bIns="45000" anchorCtr="0" compatLnSpc="0">
            <a:spAutoFit/>
          </a:bodyPr>
          <a:lstStyle/>
          <a:p>
            <a:pPr defTabSz="914400" hangingPunct="0"/>
            <a:r>
              <a:rPr lang="en-US" sz="1800">
                <a:solidFill>
                  <a:srgbClr val="666666"/>
                </a:solidFill>
                <a:latin typeface="IBM Plex Sans" panose="020B0503050203000203" pitchFamily="34" charset="0"/>
                <a:ea typeface="Microsoft YaHei" pitchFamily="2"/>
                <a:cs typeface="Mangal" pitchFamily="2"/>
              </a:rPr>
              <a:t>SCM – Source Code Management</a:t>
            </a:r>
          </a:p>
        </p:txBody>
      </p:sp>
    </p:spTree>
    <p:extLst>
      <p:ext uri="{BB962C8B-B14F-4D97-AF65-F5344CB8AC3E}">
        <p14:creationId xmlns:p14="http://schemas.microsoft.com/office/powerpoint/2010/main" val="2098399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1999622" cy="2160720"/>
          </a:xfrm>
        </p:spPr>
        <p:txBody>
          <a:bodyPr/>
          <a:lstStyle/>
          <a:p>
            <a:r>
              <a:rPr lang="en-US" b="1" dirty="0"/>
              <a:t>Single Codebase, Deployment, Versioning, and Team Size</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Challenges (continued)</a:t>
            </a:r>
          </a:p>
        </p:txBody>
      </p:sp>
      <p:sp>
        <p:nvSpPr>
          <p:cNvPr id="53" name="Freeform: Shape 52">
            <a:extLst>
              <a:ext uri="{FF2B5EF4-FFF2-40B4-BE49-F238E27FC236}">
                <a16:creationId xmlns:a16="http://schemas.microsoft.com/office/drawing/2014/main" id="{AB78398E-48E8-4F9F-8AC2-8A5DC565CF40}"/>
              </a:ext>
            </a:extLst>
          </p:cNvPr>
          <p:cNvSpPr/>
          <p:nvPr/>
        </p:nvSpPr>
        <p:spPr>
          <a:xfrm>
            <a:off x="6611040" y="6496920"/>
            <a:ext cx="1880639"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srgbClr val="FFFFFF"/>
                </a:solidFill>
                <a:latin typeface="IBM Plex Sans" panose="020B0503050203000203" pitchFamily="34" charset="0"/>
                <a:ea typeface="Microsoft YaHei" pitchFamily="2"/>
                <a:cs typeface="Mangal" pitchFamily="2"/>
              </a:rPr>
              <a:t>SCM</a:t>
            </a:r>
          </a:p>
        </p:txBody>
      </p:sp>
      <p:pic>
        <p:nvPicPr>
          <p:cNvPr id="54" name="Picture 53">
            <a:extLst>
              <a:ext uri="{FF2B5EF4-FFF2-40B4-BE49-F238E27FC236}">
                <a16:creationId xmlns:a16="http://schemas.microsoft.com/office/drawing/2014/main" id="{AFE9BB8D-0DA1-4D6A-AC7F-DE53BE4AEFB8}"/>
              </a:ext>
            </a:extLst>
          </p:cNvPr>
          <p:cNvPicPr>
            <a:picLocks noChangeAspect="1"/>
          </p:cNvPicPr>
          <p:nvPr/>
        </p:nvPicPr>
        <p:blipFill>
          <a:blip r:embed="rId3">
            <a:lum/>
            <a:alphaModFix/>
          </a:blip>
          <a:srcRect/>
          <a:stretch>
            <a:fillRect/>
          </a:stretch>
        </p:blipFill>
        <p:spPr>
          <a:xfrm>
            <a:off x="4961879" y="4231080"/>
            <a:ext cx="653400" cy="576000"/>
          </a:xfrm>
          <a:prstGeom prst="rect">
            <a:avLst/>
          </a:prstGeom>
          <a:noFill/>
          <a:ln>
            <a:noFill/>
          </a:ln>
        </p:spPr>
      </p:pic>
      <p:pic>
        <p:nvPicPr>
          <p:cNvPr id="55" name="Picture 54">
            <a:extLst>
              <a:ext uri="{FF2B5EF4-FFF2-40B4-BE49-F238E27FC236}">
                <a16:creationId xmlns:a16="http://schemas.microsoft.com/office/drawing/2014/main" id="{1DEF21F2-09FC-4701-A996-E7AE3D18A663}"/>
              </a:ext>
            </a:extLst>
          </p:cNvPr>
          <p:cNvPicPr>
            <a:picLocks noChangeAspect="1"/>
          </p:cNvPicPr>
          <p:nvPr/>
        </p:nvPicPr>
        <p:blipFill>
          <a:blip r:embed="rId4">
            <a:lum/>
            <a:alphaModFix/>
          </a:blip>
          <a:srcRect/>
          <a:stretch>
            <a:fillRect/>
          </a:stretch>
        </p:blipFill>
        <p:spPr>
          <a:xfrm>
            <a:off x="4559400" y="4920480"/>
            <a:ext cx="653400" cy="576000"/>
          </a:xfrm>
          <a:prstGeom prst="rect">
            <a:avLst/>
          </a:prstGeom>
          <a:noFill/>
          <a:ln>
            <a:noFill/>
          </a:ln>
        </p:spPr>
      </p:pic>
      <p:pic>
        <p:nvPicPr>
          <p:cNvPr id="56" name="Picture 55">
            <a:extLst>
              <a:ext uri="{FF2B5EF4-FFF2-40B4-BE49-F238E27FC236}">
                <a16:creationId xmlns:a16="http://schemas.microsoft.com/office/drawing/2014/main" id="{3E13B25C-9D6C-4B82-A754-29AF7F5AADF6}"/>
              </a:ext>
            </a:extLst>
          </p:cNvPr>
          <p:cNvPicPr>
            <a:picLocks noChangeAspect="1"/>
          </p:cNvPicPr>
          <p:nvPr/>
        </p:nvPicPr>
        <p:blipFill>
          <a:blip r:embed="rId5">
            <a:lum/>
            <a:alphaModFix/>
          </a:blip>
          <a:srcRect/>
          <a:stretch>
            <a:fillRect/>
          </a:stretch>
        </p:blipFill>
        <p:spPr>
          <a:xfrm>
            <a:off x="3933000" y="3987000"/>
            <a:ext cx="653400" cy="576000"/>
          </a:xfrm>
          <a:prstGeom prst="rect">
            <a:avLst/>
          </a:prstGeom>
          <a:noFill/>
          <a:ln>
            <a:noFill/>
          </a:ln>
        </p:spPr>
      </p:pic>
      <p:pic>
        <p:nvPicPr>
          <p:cNvPr id="57" name="Picture 56">
            <a:extLst>
              <a:ext uri="{FF2B5EF4-FFF2-40B4-BE49-F238E27FC236}">
                <a16:creationId xmlns:a16="http://schemas.microsoft.com/office/drawing/2014/main" id="{7B196154-19AC-4FF8-BB36-39F82CA97005}"/>
              </a:ext>
            </a:extLst>
          </p:cNvPr>
          <p:cNvPicPr>
            <a:picLocks noChangeAspect="1"/>
          </p:cNvPicPr>
          <p:nvPr/>
        </p:nvPicPr>
        <p:blipFill>
          <a:blip r:embed="rId6">
            <a:lum/>
            <a:alphaModFix/>
          </a:blip>
          <a:srcRect/>
          <a:stretch>
            <a:fillRect/>
          </a:stretch>
        </p:blipFill>
        <p:spPr>
          <a:xfrm>
            <a:off x="4533120" y="5782320"/>
            <a:ext cx="653400" cy="576000"/>
          </a:xfrm>
          <a:prstGeom prst="rect">
            <a:avLst/>
          </a:prstGeom>
          <a:noFill/>
          <a:ln>
            <a:noFill/>
          </a:ln>
        </p:spPr>
      </p:pic>
      <p:pic>
        <p:nvPicPr>
          <p:cNvPr id="58" name="Picture 57">
            <a:extLst>
              <a:ext uri="{FF2B5EF4-FFF2-40B4-BE49-F238E27FC236}">
                <a16:creationId xmlns:a16="http://schemas.microsoft.com/office/drawing/2014/main" id="{BB671E00-568A-413D-B1C8-38AAAD86DC74}"/>
              </a:ext>
            </a:extLst>
          </p:cNvPr>
          <p:cNvPicPr>
            <a:picLocks noChangeAspect="1"/>
          </p:cNvPicPr>
          <p:nvPr/>
        </p:nvPicPr>
        <p:blipFill>
          <a:blip r:embed="rId7">
            <a:lum/>
            <a:alphaModFix/>
          </a:blip>
          <a:srcRect/>
          <a:stretch>
            <a:fillRect/>
          </a:stretch>
        </p:blipFill>
        <p:spPr>
          <a:xfrm>
            <a:off x="3682080" y="4871880"/>
            <a:ext cx="653400" cy="576000"/>
          </a:xfrm>
          <a:prstGeom prst="rect">
            <a:avLst/>
          </a:prstGeom>
          <a:noFill/>
          <a:ln>
            <a:noFill/>
          </a:ln>
        </p:spPr>
      </p:pic>
      <p:sp>
        <p:nvSpPr>
          <p:cNvPr id="59" name="Freeform: Shape 58">
            <a:extLst>
              <a:ext uri="{FF2B5EF4-FFF2-40B4-BE49-F238E27FC236}">
                <a16:creationId xmlns:a16="http://schemas.microsoft.com/office/drawing/2014/main" id="{B9B045D6-7284-45C4-8ED6-293EDCBE4D84}"/>
              </a:ext>
            </a:extLst>
          </p:cNvPr>
          <p:cNvSpPr/>
          <p:nvPr/>
        </p:nvSpPr>
        <p:spPr>
          <a:xfrm>
            <a:off x="10604520" y="4010040"/>
            <a:ext cx="112824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Test</a:t>
            </a:r>
          </a:p>
        </p:txBody>
      </p:sp>
      <p:sp>
        <p:nvSpPr>
          <p:cNvPr id="60" name="Freeform: Shape 59">
            <a:extLst>
              <a:ext uri="{FF2B5EF4-FFF2-40B4-BE49-F238E27FC236}">
                <a16:creationId xmlns:a16="http://schemas.microsoft.com/office/drawing/2014/main" id="{C2EC8FEF-732F-4B60-B3C2-52C4B2DC576B}"/>
              </a:ext>
            </a:extLst>
          </p:cNvPr>
          <p:cNvSpPr/>
          <p:nvPr/>
        </p:nvSpPr>
        <p:spPr>
          <a:xfrm>
            <a:off x="12770640" y="4077000"/>
            <a:ext cx="112824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Prod</a:t>
            </a:r>
          </a:p>
        </p:txBody>
      </p:sp>
      <p:sp>
        <p:nvSpPr>
          <p:cNvPr id="61" name="Freeform: Shape 60">
            <a:extLst>
              <a:ext uri="{FF2B5EF4-FFF2-40B4-BE49-F238E27FC236}">
                <a16:creationId xmlns:a16="http://schemas.microsoft.com/office/drawing/2014/main" id="{0EA1B904-A2C3-4B53-AEB5-B44766CC8ED7}"/>
              </a:ext>
            </a:extLst>
          </p:cNvPr>
          <p:cNvSpPr/>
          <p:nvPr/>
        </p:nvSpPr>
        <p:spPr>
          <a:xfrm>
            <a:off x="8974440" y="5226839"/>
            <a:ext cx="1880999"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continuous</a:t>
            </a:r>
          </a:p>
        </p:txBody>
      </p:sp>
      <p:sp>
        <p:nvSpPr>
          <p:cNvPr id="62" name="Freeform: Shape 61">
            <a:extLst>
              <a:ext uri="{FF2B5EF4-FFF2-40B4-BE49-F238E27FC236}">
                <a16:creationId xmlns:a16="http://schemas.microsoft.com/office/drawing/2014/main" id="{CF3095F6-3876-4D8F-B056-8A078F275FE0}"/>
              </a:ext>
            </a:extLst>
          </p:cNvPr>
          <p:cNvSpPr/>
          <p:nvPr/>
        </p:nvSpPr>
        <p:spPr>
          <a:xfrm>
            <a:off x="11344320" y="5226839"/>
            <a:ext cx="1646280"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delivery</a:t>
            </a:r>
          </a:p>
        </p:txBody>
      </p:sp>
      <p:sp>
        <p:nvSpPr>
          <p:cNvPr id="63" name="Straight Connector 62">
            <a:extLst>
              <a:ext uri="{FF2B5EF4-FFF2-40B4-BE49-F238E27FC236}">
                <a16:creationId xmlns:a16="http://schemas.microsoft.com/office/drawing/2014/main" id="{12E249FC-0CC9-43A2-B2F1-26A37C6AE2FC}"/>
              </a:ext>
            </a:extLst>
          </p:cNvPr>
          <p:cNvSpPr/>
          <p:nvPr/>
        </p:nvSpPr>
        <p:spPr>
          <a:xfrm>
            <a:off x="4764960" y="3678480"/>
            <a:ext cx="0" cy="99504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64" name="Straight Connector 63">
            <a:extLst>
              <a:ext uri="{FF2B5EF4-FFF2-40B4-BE49-F238E27FC236}">
                <a16:creationId xmlns:a16="http://schemas.microsoft.com/office/drawing/2014/main" id="{F7D770DA-1EC2-4E0D-A6F9-4A410BB6EF01}"/>
              </a:ext>
            </a:extLst>
          </p:cNvPr>
          <p:cNvSpPr/>
          <p:nvPr/>
        </p:nvSpPr>
        <p:spPr>
          <a:xfrm>
            <a:off x="5441040" y="5448240"/>
            <a:ext cx="626760"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65" name="Straight Connector 64">
            <a:extLst>
              <a:ext uri="{FF2B5EF4-FFF2-40B4-BE49-F238E27FC236}">
                <a16:creationId xmlns:a16="http://schemas.microsoft.com/office/drawing/2014/main" id="{66E57F90-CB39-4B00-AF92-0D756E112247}"/>
              </a:ext>
            </a:extLst>
          </p:cNvPr>
          <p:cNvSpPr/>
          <p:nvPr/>
        </p:nvSpPr>
        <p:spPr>
          <a:xfrm>
            <a:off x="8974440" y="5005800"/>
            <a:ext cx="4388400"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66" name="Freeform: Shape 65">
            <a:extLst>
              <a:ext uri="{FF2B5EF4-FFF2-40B4-BE49-F238E27FC236}">
                <a16:creationId xmlns:a16="http://schemas.microsoft.com/office/drawing/2014/main" id="{1F4609E1-7AFF-40C0-BD5C-F4055CBC2488}"/>
              </a:ext>
            </a:extLst>
          </p:cNvPr>
          <p:cNvSpPr/>
          <p:nvPr/>
        </p:nvSpPr>
        <p:spPr>
          <a:xfrm>
            <a:off x="6067800" y="3409920"/>
            <a:ext cx="3039839" cy="269460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Codebase</a:t>
            </a:r>
          </a:p>
        </p:txBody>
      </p:sp>
      <p:sp>
        <p:nvSpPr>
          <p:cNvPr id="67" name="Freeform: Shape 66">
            <a:extLst>
              <a:ext uri="{FF2B5EF4-FFF2-40B4-BE49-F238E27FC236}">
                <a16:creationId xmlns:a16="http://schemas.microsoft.com/office/drawing/2014/main" id="{028521BB-2921-4CF9-AB7B-FCF40A948B45}"/>
              </a:ext>
            </a:extLst>
          </p:cNvPr>
          <p:cNvSpPr/>
          <p:nvPr/>
        </p:nvSpPr>
        <p:spPr>
          <a:xfrm>
            <a:off x="2705039" y="2240280"/>
            <a:ext cx="188099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sp>
        <p:nvSpPr>
          <p:cNvPr id="68" name="Freeform: Shape 67">
            <a:extLst>
              <a:ext uri="{FF2B5EF4-FFF2-40B4-BE49-F238E27FC236}">
                <a16:creationId xmlns:a16="http://schemas.microsoft.com/office/drawing/2014/main" id="{A3E7B1C6-DC06-4219-B21A-1ADAF690A71F}"/>
              </a:ext>
            </a:extLst>
          </p:cNvPr>
          <p:cNvSpPr/>
          <p:nvPr/>
        </p:nvSpPr>
        <p:spPr>
          <a:xfrm>
            <a:off x="4961879" y="2240280"/>
            <a:ext cx="188099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sp>
        <p:nvSpPr>
          <p:cNvPr id="69" name="Freeform: Shape 68">
            <a:extLst>
              <a:ext uri="{FF2B5EF4-FFF2-40B4-BE49-F238E27FC236}">
                <a16:creationId xmlns:a16="http://schemas.microsoft.com/office/drawing/2014/main" id="{B79B9316-5566-428A-8505-77A5241713E2}"/>
              </a:ext>
            </a:extLst>
          </p:cNvPr>
          <p:cNvSpPr/>
          <p:nvPr/>
        </p:nvSpPr>
        <p:spPr>
          <a:xfrm>
            <a:off x="3457440" y="2849760"/>
            <a:ext cx="1880639"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pic>
        <p:nvPicPr>
          <p:cNvPr id="70" name="Picture 69">
            <a:extLst>
              <a:ext uri="{FF2B5EF4-FFF2-40B4-BE49-F238E27FC236}">
                <a16:creationId xmlns:a16="http://schemas.microsoft.com/office/drawing/2014/main" id="{ACF9D4CE-3DEA-4DFD-931C-E56484567475}"/>
              </a:ext>
            </a:extLst>
          </p:cNvPr>
          <p:cNvPicPr>
            <a:picLocks noChangeAspect="1"/>
          </p:cNvPicPr>
          <p:nvPr/>
        </p:nvPicPr>
        <p:blipFill>
          <a:blip r:embed="rId3">
            <a:lum/>
            <a:alphaModFix/>
          </a:blip>
          <a:srcRect/>
          <a:stretch>
            <a:fillRect/>
          </a:stretch>
        </p:blipFill>
        <p:spPr>
          <a:xfrm>
            <a:off x="3154319" y="3852360"/>
            <a:ext cx="653400" cy="576000"/>
          </a:xfrm>
          <a:prstGeom prst="rect">
            <a:avLst/>
          </a:prstGeom>
          <a:noFill/>
          <a:ln>
            <a:noFill/>
          </a:ln>
        </p:spPr>
      </p:pic>
      <p:pic>
        <p:nvPicPr>
          <p:cNvPr id="71" name="Picture 70">
            <a:extLst>
              <a:ext uri="{FF2B5EF4-FFF2-40B4-BE49-F238E27FC236}">
                <a16:creationId xmlns:a16="http://schemas.microsoft.com/office/drawing/2014/main" id="{144EC123-4F88-481B-A47B-2DBA7DD4FAE7}"/>
              </a:ext>
            </a:extLst>
          </p:cNvPr>
          <p:cNvPicPr>
            <a:picLocks noChangeAspect="1"/>
          </p:cNvPicPr>
          <p:nvPr/>
        </p:nvPicPr>
        <p:blipFill>
          <a:blip r:embed="rId4">
            <a:lum/>
            <a:alphaModFix/>
          </a:blip>
          <a:srcRect/>
          <a:stretch>
            <a:fillRect/>
          </a:stretch>
        </p:blipFill>
        <p:spPr>
          <a:xfrm>
            <a:off x="3708360" y="5756760"/>
            <a:ext cx="653400" cy="576000"/>
          </a:xfrm>
          <a:prstGeom prst="rect">
            <a:avLst/>
          </a:prstGeom>
          <a:noFill/>
          <a:ln>
            <a:noFill/>
          </a:ln>
        </p:spPr>
      </p:pic>
      <p:pic>
        <p:nvPicPr>
          <p:cNvPr id="72" name="Picture 71">
            <a:extLst>
              <a:ext uri="{FF2B5EF4-FFF2-40B4-BE49-F238E27FC236}">
                <a16:creationId xmlns:a16="http://schemas.microsoft.com/office/drawing/2014/main" id="{EFE92DB2-344E-446C-B02F-A5B80970D3FE}"/>
              </a:ext>
            </a:extLst>
          </p:cNvPr>
          <p:cNvPicPr>
            <a:picLocks noChangeAspect="1"/>
          </p:cNvPicPr>
          <p:nvPr/>
        </p:nvPicPr>
        <p:blipFill>
          <a:blip r:embed="rId5">
            <a:lum/>
            <a:alphaModFix/>
          </a:blip>
          <a:srcRect/>
          <a:stretch>
            <a:fillRect/>
          </a:stretch>
        </p:blipFill>
        <p:spPr>
          <a:xfrm>
            <a:off x="4810679" y="7106760"/>
            <a:ext cx="653400" cy="576000"/>
          </a:xfrm>
          <a:prstGeom prst="rect">
            <a:avLst/>
          </a:prstGeom>
          <a:noFill/>
          <a:ln>
            <a:noFill/>
          </a:ln>
        </p:spPr>
      </p:pic>
      <p:pic>
        <p:nvPicPr>
          <p:cNvPr id="73" name="Picture 72">
            <a:extLst>
              <a:ext uri="{FF2B5EF4-FFF2-40B4-BE49-F238E27FC236}">
                <a16:creationId xmlns:a16="http://schemas.microsoft.com/office/drawing/2014/main" id="{1916E106-EBC8-4AF9-912E-B5143308E8B5}"/>
              </a:ext>
            </a:extLst>
          </p:cNvPr>
          <p:cNvPicPr>
            <a:picLocks noChangeAspect="1"/>
          </p:cNvPicPr>
          <p:nvPr/>
        </p:nvPicPr>
        <p:blipFill>
          <a:blip r:embed="rId6">
            <a:lum/>
            <a:alphaModFix/>
          </a:blip>
          <a:srcRect/>
          <a:stretch>
            <a:fillRect/>
          </a:stretch>
        </p:blipFill>
        <p:spPr>
          <a:xfrm>
            <a:off x="2903040" y="6332760"/>
            <a:ext cx="653400" cy="576000"/>
          </a:xfrm>
          <a:prstGeom prst="rect">
            <a:avLst/>
          </a:prstGeom>
          <a:noFill/>
          <a:ln>
            <a:noFill/>
          </a:ln>
        </p:spPr>
      </p:pic>
      <p:pic>
        <p:nvPicPr>
          <p:cNvPr id="74" name="Picture 73">
            <a:extLst>
              <a:ext uri="{FF2B5EF4-FFF2-40B4-BE49-F238E27FC236}">
                <a16:creationId xmlns:a16="http://schemas.microsoft.com/office/drawing/2014/main" id="{859ABF99-3FA6-4094-96F3-A21AF23129F7}"/>
              </a:ext>
            </a:extLst>
          </p:cNvPr>
          <p:cNvPicPr>
            <a:picLocks noChangeAspect="1"/>
          </p:cNvPicPr>
          <p:nvPr/>
        </p:nvPicPr>
        <p:blipFill>
          <a:blip r:embed="rId7">
            <a:lum/>
            <a:alphaModFix/>
          </a:blip>
          <a:srcRect/>
          <a:stretch>
            <a:fillRect/>
          </a:stretch>
        </p:blipFill>
        <p:spPr>
          <a:xfrm>
            <a:off x="2930040" y="5645879"/>
            <a:ext cx="653400" cy="576000"/>
          </a:xfrm>
          <a:prstGeom prst="rect">
            <a:avLst/>
          </a:prstGeom>
          <a:noFill/>
          <a:ln>
            <a:noFill/>
          </a:ln>
        </p:spPr>
      </p:pic>
      <p:pic>
        <p:nvPicPr>
          <p:cNvPr id="91" name="Picture 90">
            <a:extLst>
              <a:ext uri="{FF2B5EF4-FFF2-40B4-BE49-F238E27FC236}">
                <a16:creationId xmlns:a16="http://schemas.microsoft.com/office/drawing/2014/main" id="{D620A115-35C2-498E-9059-EA8510989B5B}"/>
              </a:ext>
            </a:extLst>
          </p:cNvPr>
          <p:cNvPicPr>
            <a:picLocks noChangeAspect="1"/>
          </p:cNvPicPr>
          <p:nvPr/>
        </p:nvPicPr>
        <p:blipFill>
          <a:blip r:embed="rId3">
            <a:lum/>
            <a:alphaModFix/>
          </a:blip>
          <a:srcRect/>
          <a:stretch>
            <a:fillRect/>
          </a:stretch>
        </p:blipFill>
        <p:spPr>
          <a:xfrm>
            <a:off x="3781080" y="6443280"/>
            <a:ext cx="653400" cy="576000"/>
          </a:xfrm>
          <a:prstGeom prst="rect">
            <a:avLst/>
          </a:prstGeom>
          <a:noFill/>
          <a:ln>
            <a:noFill/>
          </a:ln>
        </p:spPr>
      </p:pic>
      <p:pic>
        <p:nvPicPr>
          <p:cNvPr id="92" name="Picture 91">
            <a:extLst>
              <a:ext uri="{FF2B5EF4-FFF2-40B4-BE49-F238E27FC236}">
                <a16:creationId xmlns:a16="http://schemas.microsoft.com/office/drawing/2014/main" id="{662F0EEB-B740-4714-B72D-9EBD13BD658E}"/>
              </a:ext>
            </a:extLst>
          </p:cNvPr>
          <p:cNvPicPr>
            <a:picLocks noChangeAspect="1"/>
          </p:cNvPicPr>
          <p:nvPr/>
        </p:nvPicPr>
        <p:blipFill>
          <a:blip r:embed="rId4">
            <a:lum/>
            <a:alphaModFix/>
          </a:blip>
          <a:srcRect/>
          <a:stretch>
            <a:fillRect/>
          </a:stretch>
        </p:blipFill>
        <p:spPr>
          <a:xfrm>
            <a:off x="4711320" y="6443280"/>
            <a:ext cx="653400" cy="576000"/>
          </a:xfrm>
          <a:prstGeom prst="rect">
            <a:avLst/>
          </a:prstGeom>
          <a:noFill/>
          <a:ln>
            <a:noFill/>
          </a:ln>
        </p:spPr>
      </p:pic>
      <p:pic>
        <p:nvPicPr>
          <p:cNvPr id="93" name="Picture 92">
            <a:extLst>
              <a:ext uri="{FF2B5EF4-FFF2-40B4-BE49-F238E27FC236}">
                <a16:creationId xmlns:a16="http://schemas.microsoft.com/office/drawing/2014/main" id="{C3600F93-38E9-423A-95FD-0AB8EE19FCDB}"/>
              </a:ext>
            </a:extLst>
          </p:cNvPr>
          <p:cNvPicPr>
            <a:picLocks noChangeAspect="1"/>
          </p:cNvPicPr>
          <p:nvPr/>
        </p:nvPicPr>
        <p:blipFill>
          <a:blip r:embed="rId5">
            <a:lum/>
            <a:alphaModFix/>
          </a:blip>
          <a:srcRect/>
          <a:stretch>
            <a:fillRect/>
          </a:stretch>
        </p:blipFill>
        <p:spPr>
          <a:xfrm>
            <a:off x="5186160" y="5782320"/>
            <a:ext cx="653400" cy="576000"/>
          </a:xfrm>
          <a:prstGeom prst="rect">
            <a:avLst/>
          </a:prstGeom>
          <a:noFill/>
          <a:ln>
            <a:noFill/>
          </a:ln>
        </p:spPr>
      </p:pic>
      <p:pic>
        <p:nvPicPr>
          <p:cNvPr id="94" name="Picture 93">
            <a:extLst>
              <a:ext uri="{FF2B5EF4-FFF2-40B4-BE49-F238E27FC236}">
                <a16:creationId xmlns:a16="http://schemas.microsoft.com/office/drawing/2014/main" id="{B441DF87-2D38-4560-9C66-33C2CD64EB2F}"/>
              </a:ext>
            </a:extLst>
          </p:cNvPr>
          <p:cNvPicPr>
            <a:picLocks noChangeAspect="1"/>
          </p:cNvPicPr>
          <p:nvPr/>
        </p:nvPicPr>
        <p:blipFill>
          <a:blip r:embed="rId6">
            <a:lum/>
            <a:alphaModFix/>
          </a:blip>
          <a:srcRect/>
          <a:stretch>
            <a:fillRect/>
          </a:stretch>
        </p:blipFill>
        <p:spPr>
          <a:xfrm>
            <a:off x="2454480" y="3544920"/>
            <a:ext cx="653400" cy="576000"/>
          </a:xfrm>
          <a:prstGeom prst="rect">
            <a:avLst/>
          </a:prstGeom>
          <a:noFill/>
          <a:ln>
            <a:noFill/>
          </a:ln>
        </p:spPr>
      </p:pic>
      <p:pic>
        <p:nvPicPr>
          <p:cNvPr id="95" name="Picture 94">
            <a:extLst>
              <a:ext uri="{FF2B5EF4-FFF2-40B4-BE49-F238E27FC236}">
                <a16:creationId xmlns:a16="http://schemas.microsoft.com/office/drawing/2014/main" id="{0BBE5188-D018-420C-B6DB-E12934CD9774}"/>
              </a:ext>
            </a:extLst>
          </p:cNvPr>
          <p:cNvPicPr>
            <a:picLocks noChangeAspect="1"/>
          </p:cNvPicPr>
          <p:nvPr/>
        </p:nvPicPr>
        <p:blipFill>
          <a:blip r:embed="rId7">
            <a:lum/>
            <a:alphaModFix/>
          </a:blip>
          <a:srcRect/>
          <a:stretch>
            <a:fillRect/>
          </a:stretch>
        </p:blipFill>
        <p:spPr>
          <a:xfrm>
            <a:off x="5312159" y="3765959"/>
            <a:ext cx="653040" cy="576000"/>
          </a:xfrm>
          <a:prstGeom prst="rect">
            <a:avLst/>
          </a:prstGeom>
          <a:noFill/>
          <a:ln>
            <a:noFill/>
          </a:ln>
        </p:spPr>
      </p:pic>
      <p:pic>
        <p:nvPicPr>
          <p:cNvPr id="96" name="Picture 95">
            <a:extLst>
              <a:ext uri="{FF2B5EF4-FFF2-40B4-BE49-F238E27FC236}">
                <a16:creationId xmlns:a16="http://schemas.microsoft.com/office/drawing/2014/main" id="{6CD2A244-BBF2-4504-8447-3DF5920FBDFD}"/>
              </a:ext>
            </a:extLst>
          </p:cNvPr>
          <p:cNvPicPr>
            <a:picLocks noChangeAspect="1"/>
          </p:cNvPicPr>
          <p:nvPr/>
        </p:nvPicPr>
        <p:blipFill>
          <a:blip r:embed="rId3">
            <a:lum/>
            <a:alphaModFix/>
          </a:blip>
          <a:srcRect/>
          <a:stretch>
            <a:fillRect/>
          </a:stretch>
        </p:blipFill>
        <p:spPr>
          <a:xfrm>
            <a:off x="6090480" y="5921280"/>
            <a:ext cx="653400" cy="576000"/>
          </a:xfrm>
          <a:prstGeom prst="rect">
            <a:avLst/>
          </a:prstGeom>
          <a:noFill/>
          <a:ln>
            <a:noFill/>
          </a:ln>
        </p:spPr>
      </p:pic>
      <p:pic>
        <p:nvPicPr>
          <p:cNvPr id="97" name="Picture 96">
            <a:extLst>
              <a:ext uri="{FF2B5EF4-FFF2-40B4-BE49-F238E27FC236}">
                <a16:creationId xmlns:a16="http://schemas.microsoft.com/office/drawing/2014/main" id="{17032E88-649A-4782-A755-D58F83A0BEE8}"/>
              </a:ext>
            </a:extLst>
          </p:cNvPr>
          <p:cNvPicPr>
            <a:picLocks noChangeAspect="1"/>
          </p:cNvPicPr>
          <p:nvPr/>
        </p:nvPicPr>
        <p:blipFill>
          <a:blip r:embed="rId4">
            <a:lum/>
            <a:alphaModFix/>
          </a:blip>
          <a:srcRect/>
          <a:stretch>
            <a:fillRect/>
          </a:stretch>
        </p:blipFill>
        <p:spPr>
          <a:xfrm>
            <a:off x="3206880" y="7019280"/>
            <a:ext cx="653400" cy="576000"/>
          </a:xfrm>
          <a:prstGeom prst="rect">
            <a:avLst/>
          </a:prstGeom>
          <a:noFill/>
          <a:ln>
            <a:noFill/>
          </a:ln>
        </p:spPr>
      </p:pic>
      <p:pic>
        <p:nvPicPr>
          <p:cNvPr id="98" name="Picture 97">
            <a:extLst>
              <a:ext uri="{FF2B5EF4-FFF2-40B4-BE49-F238E27FC236}">
                <a16:creationId xmlns:a16="http://schemas.microsoft.com/office/drawing/2014/main" id="{EAE0A700-F7EA-4276-B531-7160817AEC3E}"/>
              </a:ext>
            </a:extLst>
          </p:cNvPr>
          <p:cNvPicPr>
            <a:picLocks noChangeAspect="1"/>
          </p:cNvPicPr>
          <p:nvPr/>
        </p:nvPicPr>
        <p:blipFill>
          <a:blip r:embed="rId5">
            <a:lum/>
            <a:alphaModFix/>
          </a:blip>
          <a:srcRect/>
          <a:stretch>
            <a:fillRect/>
          </a:stretch>
        </p:blipFill>
        <p:spPr>
          <a:xfrm>
            <a:off x="5563079" y="6641640"/>
            <a:ext cx="653400" cy="576000"/>
          </a:xfrm>
          <a:prstGeom prst="rect">
            <a:avLst/>
          </a:prstGeom>
          <a:noFill/>
          <a:ln>
            <a:noFill/>
          </a:ln>
        </p:spPr>
      </p:pic>
      <p:pic>
        <p:nvPicPr>
          <p:cNvPr id="99" name="Picture 98">
            <a:extLst>
              <a:ext uri="{FF2B5EF4-FFF2-40B4-BE49-F238E27FC236}">
                <a16:creationId xmlns:a16="http://schemas.microsoft.com/office/drawing/2014/main" id="{F14D8207-9ABD-4FC5-AFE8-DB89AFA9383C}"/>
              </a:ext>
            </a:extLst>
          </p:cNvPr>
          <p:cNvPicPr>
            <a:picLocks noChangeAspect="1"/>
          </p:cNvPicPr>
          <p:nvPr/>
        </p:nvPicPr>
        <p:blipFill>
          <a:blip r:embed="rId6">
            <a:lum/>
            <a:alphaModFix/>
          </a:blip>
          <a:srcRect/>
          <a:stretch>
            <a:fillRect/>
          </a:stretch>
        </p:blipFill>
        <p:spPr>
          <a:xfrm>
            <a:off x="2830680" y="4784400"/>
            <a:ext cx="653400" cy="576000"/>
          </a:xfrm>
          <a:prstGeom prst="rect">
            <a:avLst/>
          </a:prstGeom>
          <a:noFill/>
          <a:ln>
            <a:noFill/>
          </a:ln>
        </p:spPr>
      </p:pic>
      <p:pic>
        <p:nvPicPr>
          <p:cNvPr id="100" name="Picture 99">
            <a:extLst>
              <a:ext uri="{FF2B5EF4-FFF2-40B4-BE49-F238E27FC236}">
                <a16:creationId xmlns:a16="http://schemas.microsoft.com/office/drawing/2014/main" id="{A6F39762-7009-4464-A2C2-1FF228823C3F}"/>
              </a:ext>
            </a:extLst>
          </p:cNvPr>
          <p:cNvPicPr>
            <a:picLocks noChangeAspect="1"/>
          </p:cNvPicPr>
          <p:nvPr/>
        </p:nvPicPr>
        <p:blipFill>
          <a:blip r:embed="rId7">
            <a:lum/>
            <a:alphaModFix/>
          </a:blip>
          <a:srcRect/>
          <a:stretch>
            <a:fillRect/>
          </a:stretch>
        </p:blipFill>
        <p:spPr>
          <a:xfrm>
            <a:off x="4084560" y="7106760"/>
            <a:ext cx="653400" cy="576000"/>
          </a:xfrm>
          <a:prstGeom prst="rect">
            <a:avLst/>
          </a:prstGeom>
          <a:noFill/>
          <a:ln>
            <a:noFill/>
          </a:ln>
        </p:spPr>
      </p:pic>
    </p:spTree>
    <p:extLst>
      <p:ext uri="{BB962C8B-B14F-4D97-AF65-F5344CB8AC3E}">
        <p14:creationId xmlns:p14="http://schemas.microsoft.com/office/powerpoint/2010/main" val="1026688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109440" y="3254896"/>
            <a:ext cx="2195821" cy="1475280"/>
          </a:xfrm>
        </p:spPr>
        <p:txBody>
          <a:bodyPr/>
          <a:lstStyle/>
          <a:p>
            <a:r>
              <a:rPr lang="en-US" b="1" dirty="0"/>
              <a:t>Using Teams/Language Constructs</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Challenges (continued)</a:t>
            </a:r>
          </a:p>
        </p:txBody>
      </p:sp>
      <p:sp>
        <p:nvSpPr>
          <p:cNvPr id="114" name="Freeform: Shape 113">
            <a:extLst>
              <a:ext uri="{FF2B5EF4-FFF2-40B4-BE49-F238E27FC236}">
                <a16:creationId xmlns:a16="http://schemas.microsoft.com/office/drawing/2014/main" id="{033C839A-35D6-4418-8E5A-2B686ACB51E9}"/>
              </a:ext>
            </a:extLst>
          </p:cNvPr>
          <p:cNvSpPr/>
          <p:nvPr/>
        </p:nvSpPr>
        <p:spPr>
          <a:xfrm>
            <a:off x="6066001" y="7014960"/>
            <a:ext cx="1912319" cy="525960"/>
          </a:xfrm>
          <a:custGeom>
            <a:avLst/>
            <a:gdLst>
              <a:gd name="f0" fmla="val 10800000"/>
              <a:gd name="f1" fmla="val 5400000"/>
              <a:gd name="f2" fmla="val 16200000"/>
              <a:gd name="f3" fmla="val 180"/>
              <a:gd name="f4" fmla="val w"/>
              <a:gd name="f5" fmla="val h"/>
              <a:gd name="f6" fmla="val 0"/>
              <a:gd name="f7" fmla="val 21600"/>
              <a:gd name="f8" fmla="val 3470"/>
              <a:gd name="f9" fmla="+- 3470 0 0"/>
              <a:gd name="f10" fmla="+- 0 0 10800"/>
              <a:gd name="f11" fmla="val 18130"/>
              <a:gd name="f12" fmla="+- 18130 0 21600"/>
              <a:gd name="f13" fmla="+- 21600 0 10800"/>
              <a:gd name="f14" fmla="+- 0 0 0"/>
              <a:gd name="f15" fmla="*/ f4 1 21600"/>
              <a:gd name="f16" fmla="*/ f5 1 21600"/>
              <a:gd name="f17" fmla="+- 0 0 f8"/>
              <a:gd name="f18" fmla="+- 10800 0 f7"/>
              <a:gd name="f19" fmla="+- 0 0 f1"/>
              <a:gd name="f20" fmla="abs f9"/>
              <a:gd name="f21" fmla="abs f10"/>
              <a:gd name="f22" fmla="?: f10 0 f0"/>
              <a:gd name="f23" fmla="?: f10 f0 0"/>
              <a:gd name="f24" fmla="+- 21600 0 f11"/>
              <a:gd name="f25" fmla="+- 10800 0 f6"/>
              <a:gd name="f26" fmla="abs f12"/>
              <a:gd name="f27" fmla="abs f13"/>
              <a:gd name="f28" fmla="?: f13 0 f0"/>
              <a:gd name="f29" fmla="?: f13 f0 0"/>
              <a:gd name="f30" fmla="*/ f14 f0 1"/>
              <a:gd name="f31" fmla="*/ 1060 f15 1"/>
              <a:gd name="f32" fmla="*/ 20540 f15 1"/>
              <a:gd name="f33" fmla="*/ 18420 f16 1"/>
              <a:gd name="f34" fmla="*/ 3180 f16 1"/>
              <a:gd name="f35" fmla="abs f17"/>
              <a:gd name="f36" fmla="abs f18"/>
              <a:gd name="f37" fmla="?: f17 f19 f1"/>
              <a:gd name="f38" fmla="?: f17 f1 f19"/>
              <a:gd name="f39" fmla="?: f17 f2 f1"/>
              <a:gd name="f40" fmla="?: f17 f1 f2"/>
              <a:gd name="f41" fmla="?: f9 f19 f1"/>
              <a:gd name="f42" fmla="?: f9 f1 f19"/>
              <a:gd name="f43" fmla="?: f9 f23 f22"/>
              <a:gd name="f44" fmla="?: f9 f22 f23"/>
              <a:gd name="f45" fmla="abs f24"/>
              <a:gd name="f46" fmla="abs f25"/>
              <a:gd name="f47" fmla="?: f24 f19 f1"/>
              <a:gd name="f48" fmla="?: f24 f1 f19"/>
              <a:gd name="f49" fmla="?: f24 f2 f1"/>
              <a:gd name="f50" fmla="?: f24 f1 f2"/>
              <a:gd name="f51" fmla="?: f12 f19 f1"/>
              <a:gd name="f52" fmla="?: f12 f1 f19"/>
              <a:gd name="f53" fmla="?: f12 f29 f28"/>
              <a:gd name="f54" fmla="?: f12 f28 f29"/>
              <a:gd name="f55" fmla="*/ 10800 f15 1"/>
              <a:gd name="f56" fmla="*/ 0 f16 1"/>
              <a:gd name="f57" fmla="*/ f30 1 f3"/>
              <a:gd name="f58" fmla="*/ 0 f15 1"/>
              <a:gd name="f59" fmla="*/ 10800 f16 1"/>
              <a:gd name="f60" fmla="*/ 21600 f16 1"/>
              <a:gd name="f61" fmla="*/ 21600 f15 1"/>
              <a:gd name="f62" fmla="?: f17 f40 f39"/>
              <a:gd name="f63" fmla="?: f17 f39 f40"/>
              <a:gd name="f64" fmla="?: f18 f38 f37"/>
              <a:gd name="f65" fmla="?: f10 f43 f44"/>
              <a:gd name="f66" fmla="?: f10 f41 f42"/>
              <a:gd name="f67" fmla="?: f24 f50 f49"/>
              <a:gd name="f68" fmla="?: f24 f49 f50"/>
              <a:gd name="f69" fmla="?: f25 f48 f47"/>
              <a:gd name="f70" fmla="?: f13 f53 f54"/>
              <a:gd name="f71" fmla="?: f13 f51 f52"/>
              <a:gd name="f72" fmla="+- f57 0 f1"/>
              <a:gd name="f73" fmla="?: f18 f63 f62"/>
              <a:gd name="f74" fmla="?: f25 f68 f67"/>
            </a:gdLst>
            <a:ahLst/>
            <a:cxnLst>
              <a:cxn ang="3cd4">
                <a:pos x="hc" y="t"/>
              </a:cxn>
              <a:cxn ang="0">
                <a:pos x="r" y="vc"/>
              </a:cxn>
              <a:cxn ang="cd4">
                <a:pos x="hc" y="b"/>
              </a:cxn>
              <a:cxn ang="cd2">
                <a:pos x="l" y="vc"/>
              </a:cxn>
              <a:cxn ang="f72">
                <a:pos x="f55" y="f56"/>
              </a:cxn>
              <a:cxn ang="f72">
                <a:pos x="f58" y="f59"/>
              </a:cxn>
              <a:cxn ang="f72">
                <a:pos x="f55" y="f60"/>
              </a:cxn>
              <a:cxn ang="f72">
                <a:pos x="f61" y="f59"/>
              </a:cxn>
            </a:cxnLst>
            <a:rect l="f31" t="f34" r="f32" b="f33"/>
            <a:pathLst>
              <a:path w="21600" h="21600">
                <a:moveTo>
                  <a:pt x="f8" y="f7"/>
                </a:moveTo>
                <a:arcTo wR="f35" hR="f36" stAng="f73" swAng="f64"/>
                <a:arcTo wR="f20" hR="f21" stAng="f65" swAng="f66"/>
                <a:lnTo>
                  <a:pt x="f11" y="f6"/>
                </a:lnTo>
                <a:arcTo wR="f45" hR="f46" stAng="f74" swAng="f69"/>
                <a:arcTo wR="f26" hR="f27" stAng="f70" swAng="f71"/>
                <a:close/>
              </a:path>
            </a:pathLst>
          </a:custGeom>
          <a:solidFill>
            <a:srgbClr val="104FD7"/>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dirty="0">
                <a:solidFill>
                  <a:srgbClr val="FFFFFF"/>
                </a:solidFill>
                <a:latin typeface="IBM Plex Sans" panose="020B0503050203000203" pitchFamily="34" charset="0"/>
                <a:ea typeface="Microsoft YaHei" pitchFamily="2"/>
                <a:cs typeface="Mangal" pitchFamily="2"/>
              </a:rPr>
              <a:t>SCM</a:t>
            </a:r>
          </a:p>
        </p:txBody>
      </p:sp>
      <p:pic>
        <p:nvPicPr>
          <p:cNvPr id="115" name="Picture 114">
            <a:extLst>
              <a:ext uri="{FF2B5EF4-FFF2-40B4-BE49-F238E27FC236}">
                <a16:creationId xmlns:a16="http://schemas.microsoft.com/office/drawing/2014/main" id="{DE3E05D3-9D11-4FBA-8614-4BFD496765BC}"/>
              </a:ext>
            </a:extLst>
          </p:cNvPr>
          <p:cNvPicPr>
            <a:picLocks noChangeAspect="1"/>
          </p:cNvPicPr>
          <p:nvPr/>
        </p:nvPicPr>
        <p:blipFill>
          <a:blip r:embed="rId3">
            <a:lum/>
            <a:alphaModFix/>
          </a:blip>
          <a:srcRect/>
          <a:stretch>
            <a:fillRect/>
          </a:stretch>
        </p:blipFill>
        <p:spPr>
          <a:xfrm>
            <a:off x="4537081" y="3754800"/>
            <a:ext cx="664200" cy="576000"/>
          </a:xfrm>
          <a:prstGeom prst="rect">
            <a:avLst/>
          </a:prstGeom>
          <a:noFill/>
          <a:ln>
            <a:noFill/>
          </a:ln>
        </p:spPr>
      </p:pic>
      <p:pic>
        <p:nvPicPr>
          <p:cNvPr id="116" name="Picture 115">
            <a:extLst>
              <a:ext uri="{FF2B5EF4-FFF2-40B4-BE49-F238E27FC236}">
                <a16:creationId xmlns:a16="http://schemas.microsoft.com/office/drawing/2014/main" id="{AED56F64-6DDC-4E38-8E14-78145DDB61AD}"/>
              </a:ext>
            </a:extLst>
          </p:cNvPr>
          <p:cNvPicPr>
            <a:picLocks noChangeAspect="1"/>
          </p:cNvPicPr>
          <p:nvPr/>
        </p:nvPicPr>
        <p:blipFill>
          <a:blip r:embed="rId4">
            <a:lum/>
            <a:alphaModFix/>
          </a:blip>
          <a:srcRect/>
          <a:stretch>
            <a:fillRect/>
          </a:stretch>
        </p:blipFill>
        <p:spPr>
          <a:xfrm>
            <a:off x="3034080" y="4924440"/>
            <a:ext cx="664200" cy="576000"/>
          </a:xfrm>
          <a:prstGeom prst="rect">
            <a:avLst/>
          </a:prstGeom>
          <a:noFill/>
          <a:ln>
            <a:noFill/>
          </a:ln>
        </p:spPr>
      </p:pic>
      <p:pic>
        <p:nvPicPr>
          <p:cNvPr id="117" name="Picture 116">
            <a:extLst>
              <a:ext uri="{FF2B5EF4-FFF2-40B4-BE49-F238E27FC236}">
                <a16:creationId xmlns:a16="http://schemas.microsoft.com/office/drawing/2014/main" id="{AEB5CE1D-CDD4-4DCC-BDD6-4228BC59FA26}"/>
              </a:ext>
            </a:extLst>
          </p:cNvPr>
          <p:cNvPicPr>
            <a:picLocks noChangeAspect="1"/>
          </p:cNvPicPr>
          <p:nvPr/>
        </p:nvPicPr>
        <p:blipFill>
          <a:blip r:embed="rId5">
            <a:lum/>
            <a:alphaModFix/>
          </a:blip>
          <a:srcRect/>
          <a:stretch>
            <a:fillRect/>
          </a:stretch>
        </p:blipFill>
        <p:spPr>
          <a:xfrm>
            <a:off x="3952441" y="4243320"/>
            <a:ext cx="664560" cy="576000"/>
          </a:xfrm>
          <a:prstGeom prst="rect">
            <a:avLst/>
          </a:prstGeom>
          <a:noFill/>
          <a:ln>
            <a:noFill/>
          </a:ln>
        </p:spPr>
      </p:pic>
      <p:pic>
        <p:nvPicPr>
          <p:cNvPr id="118" name="Picture 117">
            <a:extLst>
              <a:ext uri="{FF2B5EF4-FFF2-40B4-BE49-F238E27FC236}">
                <a16:creationId xmlns:a16="http://schemas.microsoft.com/office/drawing/2014/main" id="{3C700964-B84E-4E13-9A03-0066392C0010}"/>
              </a:ext>
            </a:extLst>
          </p:cNvPr>
          <p:cNvPicPr>
            <a:picLocks noChangeAspect="1"/>
          </p:cNvPicPr>
          <p:nvPr/>
        </p:nvPicPr>
        <p:blipFill>
          <a:blip r:embed="rId6">
            <a:lum/>
            <a:alphaModFix/>
          </a:blip>
          <a:srcRect/>
          <a:stretch>
            <a:fillRect/>
          </a:stretch>
        </p:blipFill>
        <p:spPr>
          <a:xfrm>
            <a:off x="2269081" y="5500440"/>
            <a:ext cx="664200" cy="576000"/>
          </a:xfrm>
          <a:prstGeom prst="rect">
            <a:avLst/>
          </a:prstGeom>
          <a:noFill/>
          <a:ln>
            <a:noFill/>
          </a:ln>
        </p:spPr>
      </p:pic>
      <p:pic>
        <p:nvPicPr>
          <p:cNvPr id="119" name="Picture 118">
            <a:extLst>
              <a:ext uri="{FF2B5EF4-FFF2-40B4-BE49-F238E27FC236}">
                <a16:creationId xmlns:a16="http://schemas.microsoft.com/office/drawing/2014/main" id="{F7C59CA8-C29F-4B3D-9B7C-02A09011228E}"/>
              </a:ext>
            </a:extLst>
          </p:cNvPr>
          <p:cNvPicPr>
            <a:picLocks noChangeAspect="1"/>
          </p:cNvPicPr>
          <p:nvPr/>
        </p:nvPicPr>
        <p:blipFill>
          <a:blip r:embed="rId7">
            <a:lum/>
            <a:alphaModFix/>
          </a:blip>
          <a:srcRect/>
          <a:stretch>
            <a:fillRect/>
          </a:stretch>
        </p:blipFill>
        <p:spPr>
          <a:xfrm>
            <a:off x="3645001" y="5256000"/>
            <a:ext cx="664560" cy="576000"/>
          </a:xfrm>
          <a:prstGeom prst="rect">
            <a:avLst/>
          </a:prstGeom>
          <a:noFill/>
          <a:ln>
            <a:noFill/>
          </a:ln>
        </p:spPr>
      </p:pic>
      <p:sp>
        <p:nvSpPr>
          <p:cNvPr id="120" name="Freeform: Shape 119">
            <a:extLst>
              <a:ext uri="{FF2B5EF4-FFF2-40B4-BE49-F238E27FC236}">
                <a16:creationId xmlns:a16="http://schemas.microsoft.com/office/drawing/2014/main" id="{35C41F2A-7E9D-4788-96F9-D9D9FA8EE429}"/>
              </a:ext>
            </a:extLst>
          </p:cNvPr>
          <p:cNvSpPr/>
          <p:nvPr/>
        </p:nvSpPr>
        <p:spPr>
          <a:xfrm>
            <a:off x="11080800" y="4528080"/>
            <a:ext cx="1147320" cy="2919240"/>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Test</a:t>
            </a:r>
          </a:p>
        </p:txBody>
      </p:sp>
      <p:sp>
        <p:nvSpPr>
          <p:cNvPr id="121" name="Freeform: Shape 120">
            <a:extLst>
              <a:ext uri="{FF2B5EF4-FFF2-40B4-BE49-F238E27FC236}">
                <a16:creationId xmlns:a16="http://schemas.microsoft.com/office/drawing/2014/main" id="{CCD987EE-8A7E-469E-9B31-B6616915B593}"/>
              </a:ext>
            </a:extLst>
          </p:cNvPr>
          <p:cNvSpPr/>
          <p:nvPr/>
        </p:nvSpPr>
        <p:spPr>
          <a:xfrm>
            <a:off x="13282921" y="4595040"/>
            <a:ext cx="1147680" cy="2828519"/>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E2EDFF"/>
          </a:solidFill>
          <a:ln w="0">
            <a:solidFill>
              <a:srgbClr val="808080"/>
            </a:solidFill>
            <a:prstDash val="solid"/>
          </a:ln>
        </p:spPr>
        <p:txBody>
          <a:bodyPr vert="horz" wrap="none" lIns="90000" tIns="45000" rIns="90000" bIns="45000" anchor="b"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Prod</a:t>
            </a:r>
          </a:p>
        </p:txBody>
      </p:sp>
      <p:sp>
        <p:nvSpPr>
          <p:cNvPr id="122" name="Freeform: Shape 121">
            <a:extLst>
              <a:ext uri="{FF2B5EF4-FFF2-40B4-BE49-F238E27FC236}">
                <a16:creationId xmlns:a16="http://schemas.microsoft.com/office/drawing/2014/main" id="{D15E7250-7457-499E-BE1E-F68B36A950EA}"/>
              </a:ext>
            </a:extLst>
          </p:cNvPr>
          <p:cNvSpPr/>
          <p:nvPr/>
        </p:nvSpPr>
        <p:spPr>
          <a:xfrm>
            <a:off x="9423001" y="5744879"/>
            <a:ext cx="1912680" cy="50256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continuous</a:t>
            </a:r>
          </a:p>
        </p:txBody>
      </p:sp>
      <p:sp>
        <p:nvSpPr>
          <p:cNvPr id="123" name="Freeform: Shape 122">
            <a:extLst>
              <a:ext uri="{FF2B5EF4-FFF2-40B4-BE49-F238E27FC236}">
                <a16:creationId xmlns:a16="http://schemas.microsoft.com/office/drawing/2014/main" id="{FA720869-A1D2-4D96-90EB-9DF007CED58E}"/>
              </a:ext>
            </a:extLst>
          </p:cNvPr>
          <p:cNvSpPr/>
          <p:nvPr/>
        </p:nvSpPr>
        <p:spPr>
          <a:xfrm>
            <a:off x="11833201" y="5744879"/>
            <a:ext cx="1673999" cy="502920"/>
          </a:xfrm>
          <a:custGeom>
            <a:avLst/>
            <a:gdLst>
              <a:gd name="f0" fmla="val 10800000"/>
              <a:gd name="f1" fmla="val 5400000"/>
              <a:gd name="f2" fmla="val 16200000"/>
              <a:gd name="f3" fmla="val 180"/>
              <a:gd name="f4" fmla="val w"/>
              <a:gd name="f5" fmla="val h"/>
              <a:gd name="f6" fmla="val 0"/>
              <a:gd name="f7" fmla="val 21600"/>
              <a:gd name="f8" fmla="val 18200"/>
              <a:gd name="f9" fmla="+- 18200 0 21600"/>
              <a:gd name="f10" fmla="+- 21600 0 10800"/>
              <a:gd name="f11" fmla="val 3400"/>
              <a:gd name="f12" fmla="+- 3400 0 0"/>
              <a:gd name="f13" fmla="+- 0 0 10800"/>
              <a:gd name="f14" fmla="+- 18200 0 14800"/>
              <a:gd name="f15" fmla="+- 0 0 0"/>
              <a:gd name="f16" fmla="*/ f4 1 21600"/>
              <a:gd name="f17" fmla="*/ f5 1 21600"/>
              <a:gd name="f18" fmla="+- 21600 0 f8"/>
              <a:gd name="f19" fmla="+- 10800 0 f6"/>
              <a:gd name="f20" fmla="+- 0 0 f1"/>
              <a:gd name="f21" fmla="abs f9"/>
              <a:gd name="f22" fmla="abs f10"/>
              <a:gd name="f23" fmla="?: f10 0 f0"/>
              <a:gd name="f24" fmla="?: f10 f0 0"/>
              <a:gd name="f25" fmla="+- 0 0 f11"/>
              <a:gd name="f26" fmla="+- 10800 0 f7"/>
              <a:gd name="f27" fmla="abs f12"/>
              <a:gd name="f28" fmla="abs f13"/>
              <a:gd name="f29" fmla="?: f13 0 f0"/>
              <a:gd name="f30" fmla="?: f13 f0 0"/>
              <a:gd name="f31" fmla="+- 14800 0 f8"/>
              <a:gd name="f32" fmla="abs f14"/>
              <a:gd name="f33" fmla="*/ f15 f0 1"/>
              <a:gd name="f34" fmla="*/ 3400 f16 1"/>
              <a:gd name="f35" fmla="*/ 14800 f16 1"/>
              <a:gd name="f36" fmla="*/ 21600 f17 1"/>
              <a:gd name="f37" fmla="*/ 0 f17 1"/>
              <a:gd name="f38" fmla="abs f18"/>
              <a:gd name="f39" fmla="abs f19"/>
              <a:gd name="f40" fmla="?: f18 f20 f1"/>
              <a:gd name="f41" fmla="?: f18 f1 f20"/>
              <a:gd name="f42" fmla="?: f18 f2 f1"/>
              <a:gd name="f43" fmla="?: f18 f1 f2"/>
              <a:gd name="f44" fmla="?: f9 f20 f1"/>
              <a:gd name="f45" fmla="?: f9 f1 f20"/>
              <a:gd name="f46" fmla="?: f9 f24 f23"/>
              <a:gd name="f47" fmla="?: f9 f23 f24"/>
              <a:gd name="f48" fmla="abs f25"/>
              <a:gd name="f49" fmla="abs f26"/>
              <a:gd name="f50" fmla="?: f25 f20 f1"/>
              <a:gd name="f51" fmla="?: f25 f1 f20"/>
              <a:gd name="f52" fmla="?: f25 f2 f1"/>
              <a:gd name="f53" fmla="?: f25 f1 f2"/>
              <a:gd name="f54" fmla="?: f12 f20 f1"/>
              <a:gd name="f55" fmla="?: f12 f1 f20"/>
              <a:gd name="f56" fmla="?: f12 f30 f29"/>
              <a:gd name="f57" fmla="?: f12 f29 f30"/>
              <a:gd name="f58" fmla="abs f31"/>
              <a:gd name="f59" fmla="?: f31 f20 f1"/>
              <a:gd name="f60" fmla="?: f31 f1 f20"/>
              <a:gd name="f61" fmla="?: f31 f2 f1"/>
              <a:gd name="f62" fmla="?: f31 f1 f2"/>
              <a:gd name="f63" fmla="?: f14 f20 f1"/>
              <a:gd name="f64" fmla="?: f14 f1 f20"/>
              <a:gd name="f65" fmla="?: f14 f24 f23"/>
              <a:gd name="f66" fmla="?: f14 f23 f24"/>
              <a:gd name="f67" fmla="*/ 10800 f16 1"/>
              <a:gd name="f68" fmla="*/ f33 1 f3"/>
              <a:gd name="f69" fmla="*/ 0 f16 1"/>
              <a:gd name="f70" fmla="*/ 10800 f17 1"/>
              <a:gd name="f71" fmla="*/ 21600 f16 1"/>
              <a:gd name="f72" fmla="?: f18 f43 f42"/>
              <a:gd name="f73" fmla="?: f18 f42 f43"/>
              <a:gd name="f74" fmla="?: f19 f41 f40"/>
              <a:gd name="f75" fmla="?: f10 f46 f47"/>
              <a:gd name="f76" fmla="?: f10 f44 f45"/>
              <a:gd name="f77" fmla="?: f25 f53 f52"/>
              <a:gd name="f78" fmla="?: f25 f52 f53"/>
              <a:gd name="f79" fmla="?: f26 f51 f50"/>
              <a:gd name="f80" fmla="?: f13 f56 f57"/>
              <a:gd name="f81" fmla="?: f13 f54 f55"/>
              <a:gd name="f82" fmla="?: f31 f62 f61"/>
              <a:gd name="f83" fmla="?: f31 f61 f62"/>
              <a:gd name="f84" fmla="?: f19 f60 f59"/>
              <a:gd name="f85" fmla="?: f10 f65 f66"/>
              <a:gd name="f86" fmla="?: f10 f63 f64"/>
              <a:gd name="f87" fmla="+- f68 0 f1"/>
              <a:gd name="f88" fmla="?: f19 f73 f72"/>
              <a:gd name="f89" fmla="?: f26 f78 f77"/>
              <a:gd name="f90" fmla="?: f19 f83 f82"/>
            </a:gdLst>
            <a:ahLst/>
            <a:cxnLst>
              <a:cxn ang="3cd4">
                <a:pos x="hc" y="t"/>
              </a:cxn>
              <a:cxn ang="0">
                <a:pos x="r" y="vc"/>
              </a:cxn>
              <a:cxn ang="cd4">
                <a:pos x="hc" y="b"/>
              </a:cxn>
              <a:cxn ang="cd2">
                <a:pos x="l" y="vc"/>
              </a:cxn>
              <a:cxn ang="f87">
                <a:pos x="f67" y="f37"/>
              </a:cxn>
              <a:cxn ang="f87">
                <a:pos x="f69" y="f70"/>
              </a:cxn>
              <a:cxn ang="f87">
                <a:pos x="f67" y="f36"/>
              </a:cxn>
              <a:cxn ang="f87">
                <a:pos x="f35" y="f70"/>
              </a:cxn>
              <a:cxn ang="f87">
                <a:pos x="f71" y="f70"/>
              </a:cxn>
            </a:cxnLst>
            <a:rect l="f34" t="f37" r="f35" b="f36"/>
            <a:pathLst>
              <a:path w="21600" h="21600">
                <a:moveTo>
                  <a:pt x="f8" y="f6"/>
                </a:moveTo>
                <a:arcTo wR="f38" hR="f39" stAng="f88" swAng="f74"/>
                <a:arcTo wR="f21" hR="f22" stAng="f75" swAng="f76"/>
                <a:lnTo>
                  <a:pt x="f11" y="f7"/>
                </a:lnTo>
                <a:arcTo wR="f48" hR="f49" stAng="f89" swAng="f79"/>
                <a:arcTo wR="f27" hR="f28" stAng="f80" swAng="f81"/>
                <a:close/>
              </a:path>
              <a:path w="21600" h="21600">
                <a:moveTo>
                  <a:pt x="f8" y="f6"/>
                </a:moveTo>
                <a:arcTo wR="f58" hR="f39" stAng="f90" swAng="f84"/>
                <a:arcTo wR="f32" hR="f22" stAng="f85" swAng="f86"/>
              </a:path>
            </a:pathLst>
          </a:custGeom>
          <a:solidFill>
            <a:srgbClr val="CCCC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delivery</a:t>
            </a:r>
          </a:p>
        </p:txBody>
      </p:sp>
      <p:sp>
        <p:nvSpPr>
          <p:cNvPr id="124" name="Straight Connector 123">
            <a:extLst>
              <a:ext uri="{FF2B5EF4-FFF2-40B4-BE49-F238E27FC236}">
                <a16:creationId xmlns:a16="http://schemas.microsoft.com/office/drawing/2014/main" id="{7959FAA7-6B53-40CA-B3C0-6590B605BC27}"/>
              </a:ext>
            </a:extLst>
          </p:cNvPr>
          <p:cNvSpPr/>
          <p:nvPr/>
        </p:nvSpPr>
        <p:spPr>
          <a:xfrm>
            <a:off x="5436361" y="4401000"/>
            <a:ext cx="487080"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25" name="Straight Connector 124">
            <a:extLst>
              <a:ext uri="{FF2B5EF4-FFF2-40B4-BE49-F238E27FC236}">
                <a16:creationId xmlns:a16="http://schemas.microsoft.com/office/drawing/2014/main" id="{91340940-B6C1-47B1-9CE2-93C5C808843D}"/>
              </a:ext>
            </a:extLst>
          </p:cNvPr>
          <p:cNvSpPr/>
          <p:nvPr/>
        </p:nvSpPr>
        <p:spPr>
          <a:xfrm>
            <a:off x="9423001" y="5523840"/>
            <a:ext cx="4462560"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26" name="Freeform: Shape 125">
            <a:extLst>
              <a:ext uri="{FF2B5EF4-FFF2-40B4-BE49-F238E27FC236}">
                <a16:creationId xmlns:a16="http://schemas.microsoft.com/office/drawing/2014/main" id="{0CBD2828-382A-4D3C-887E-754B730A7557}"/>
              </a:ext>
            </a:extLst>
          </p:cNvPr>
          <p:cNvSpPr/>
          <p:nvPr/>
        </p:nvSpPr>
        <p:spPr>
          <a:xfrm>
            <a:off x="6066001" y="58550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Codebase</a:t>
            </a:r>
          </a:p>
        </p:txBody>
      </p:sp>
      <p:sp>
        <p:nvSpPr>
          <p:cNvPr id="127" name="Freeform: Shape 126">
            <a:extLst>
              <a:ext uri="{FF2B5EF4-FFF2-40B4-BE49-F238E27FC236}">
                <a16:creationId xmlns:a16="http://schemas.microsoft.com/office/drawing/2014/main" id="{403A9239-B843-4704-9DE2-C18E4A0DD982}"/>
              </a:ext>
            </a:extLst>
          </p:cNvPr>
          <p:cNvSpPr/>
          <p:nvPr/>
        </p:nvSpPr>
        <p:spPr>
          <a:xfrm>
            <a:off x="2194560" y="214884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sp>
        <p:nvSpPr>
          <p:cNvPr id="128" name="Freeform: Shape 127">
            <a:extLst>
              <a:ext uri="{FF2B5EF4-FFF2-40B4-BE49-F238E27FC236}">
                <a16:creationId xmlns:a16="http://schemas.microsoft.com/office/drawing/2014/main" id="{EDE89AC6-EBBC-481C-A0D5-A4F240565BFE}"/>
              </a:ext>
            </a:extLst>
          </p:cNvPr>
          <p:cNvSpPr/>
          <p:nvPr/>
        </p:nvSpPr>
        <p:spPr>
          <a:xfrm>
            <a:off x="4489561" y="214884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sp>
        <p:nvSpPr>
          <p:cNvPr id="129" name="Freeform: Shape 128">
            <a:extLst>
              <a:ext uri="{FF2B5EF4-FFF2-40B4-BE49-F238E27FC236}">
                <a16:creationId xmlns:a16="http://schemas.microsoft.com/office/drawing/2014/main" id="{5264C701-0174-4CDF-89BA-A5656EBEBBBD}"/>
              </a:ext>
            </a:extLst>
          </p:cNvPr>
          <p:cNvSpPr/>
          <p:nvPr/>
        </p:nvSpPr>
        <p:spPr>
          <a:xfrm>
            <a:off x="2959560" y="2758320"/>
            <a:ext cx="1912680" cy="774359"/>
          </a:xfrm>
          <a:custGeom>
            <a:avLst/>
            <a:gdLst>
              <a:gd name="f0" fmla="val 10800000"/>
              <a:gd name="f1" fmla="val 5400000"/>
              <a:gd name="f2" fmla="val 180"/>
              <a:gd name="f3" fmla="val w"/>
              <a:gd name="f4" fmla="val h"/>
              <a:gd name="f5" fmla="val 0"/>
              <a:gd name="f6" fmla="val 21600"/>
              <a:gd name="f7" fmla="val 3600"/>
              <a:gd name="f8" fmla="val 1500"/>
              <a:gd name="f9" fmla="val 1800"/>
              <a:gd name="f10" fmla="val 3000"/>
              <a:gd name="f11" fmla="val 14409"/>
              <a:gd name="f12" fmla="val 20100"/>
              <a:gd name="f13" fmla="val 16209"/>
              <a:gd name="f14" fmla="val 18600"/>
              <a:gd name="f15" fmla="val 18009"/>
              <a:gd name="f16" fmla="val 11610"/>
              <a:gd name="f17" fmla="val 17893"/>
              <a:gd name="f18" fmla="val 11472"/>
              <a:gd name="f19" fmla="val 20839"/>
              <a:gd name="f20" fmla="val 4833"/>
              <a:gd name="f21" fmla="val 21528"/>
              <a:gd name="f22" fmla="val 2450"/>
              <a:gd name="f23" fmla="val 21113"/>
              <a:gd name="f24" fmla="val 1591"/>
              <a:gd name="f25" fmla="val 20781"/>
              <a:gd name="f26" fmla="val 20300"/>
              <a:gd name="f27" fmla="+- 0 0 0"/>
              <a:gd name="f28" fmla="*/ f3 1 21600"/>
              <a:gd name="f29" fmla="*/ f4 1 21600"/>
              <a:gd name="f30" fmla="*/ f27 f0 1"/>
              <a:gd name="f31" fmla="*/ 0 f28 1"/>
              <a:gd name="f32" fmla="*/ 18600 f28 1"/>
              <a:gd name="f33" fmla="*/ 18009 f29 1"/>
              <a:gd name="f34" fmla="*/ 3600 f29 1"/>
              <a:gd name="f35" fmla="*/ 10800 f28 1"/>
              <a:gd name="f36" fmla="*/ 0 f29 1"/>
              <a:gd name="f37" fmla="*/ f30 1 f2"/>
              <a:gd name="f38" fmla="*/ 10800 f29 1"/>
              <a:gd name="f39" fmla="*/ 19890 f29 1"/>
              <a:gd name="f40" fmla="*/ 21600 f28 1"/>
              <a:gd name="f41" fmla="+- f37 0 f1"/>
            </a:gdLst>
            <a:ahLst/>
            <a:cxnLst>
              <a:cxn ang="3cd4">
                <a:pos x="hc" y="t"/>
              </a:cxn>
              <a:cxn ang="0">
                <a:pos x="r" y="vc"/>
              </a:cxn>
              <a:cxn ang="cd4">
                <a:pos x="hc" y="b"/>
              </a:cxn>
              <a:cxn ang="cd2">
                <a:pos x="l" y="vc"/>
              </a:cxn>
              <a:cxn ang="f41">
                <a:pos x="f35" y="f36"/>
              </a:cxn>
              <a:cxn ang="f41">
                <a:pos x="f31" y="f38"/>
              </a:cxn>
              <a:cxn ang="f41">
                <a:pos x="f35" y="f39"/>
              </a:cxn>
              <a:cxn ang="f41">
                <a:pos x="f40" y="f38"/>
              </a:cxn>
            </a:cxnLst>
            <a:rect l="f31" t="f34" r="f32" b="f33"/>
            <a:pathLst>
              <a:path w="21600" h="21600">
                <a:moveTo>
                  <a:pt x="f5" y="f7"/>
                </a:moveTo>
                <a:lnTo>
                  <a:pt x="f8" y="f7"/>
                </a:lnTo>
                <a:lnTo>
                  <a:pt x="f8" y="f9"/>
                </a:lnTo>
                <a:lnTo>
                  <a:pt x="f10" y="f9"/>
                </a:lnTo>
                <a:lnTo>
                  <a:pt x="f10" y="f5"/>
                </a:lnTo>
                <a:lnTo>
                  <a:pt x="f6" y="f5"/>
                </a:lnTo>
                <a:lnTo>
                  <a:pt x="f6" y="f11"/>
                </a:lnTo>
                <a:lnTo>
                  <a:pt x="f12" y="f11"/>
                </a:lnTo>
                <a:lnTo>
                  <a:pt x="f12" y="f13"/>
                </a:lnTo>
                <a:lnTo>
                  <a:pt x="f14" y="f13"/>
                </a:lnTo>
                <a:lnTo>
                  <a:pt x="f14" y="f15"/>
                </a:lnTo>
                <a:cubicBezTo>
                  <a:pt x="f16" y="f17"/>
                  <a:pt x="f18" y="f19"/>
                  <a:pt x="f20" y="f21"/>
                </a:cubicBezTo>
                <a:cubicBezTo>
                  <a:pt x="f22" y="f23"/>
                  <a:pt x="f24" y="f25"/>
                  <a:pt x="f5" y="f26"/>
                </a:cubicBezTo>
                <a:close/>
              </a:path>
              <a:path w="21600" h="21600" fill="none">
                <a:moveTo>
                  <a:pt x="f8" y="f7"/>
                </a:moveTo>
                <a:lnTo>
                  <a:pt x="f14" y="f7"/>
                </a:lnTo>
                <a:lnTo>
                  <a:pt x="f14" y="f13"/>
                </a:lnTo>
              </a:path>
              <a:path w="21600" h="21600" fill="none">
                <a:moveTo>
                  <a:pt x="f10" y="f9"/>
                </a:moveTo>
                <a:lnTo>
                  <a:pt x="f12" y="f9"/>
                </a:lnTo>
                <a:lnTo>
                  <a:pt x="f12" y="f11"/>
                </a:lnTo>
              </a:path>
            </a:pathLst>
          </a:custGeom>
          <a:solidFill>
            <a:srgbClr val="FFFFCC"/>
          </a:solidFill>
          <a:ln w="0">
            <a:solidFill>
              <a:srgbClr val="808080"/>
            </a:solidFill>
            <a:prstDash val="solid"/>
          </a:ln>
        </p:spPr>
        <p:txBody>
          <a:bodyPr vert="horz" wrap="none" lIns="90000" tIns="45000" rIns="90000" bIns="45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Features</a:t>
            </a:r>
          </a:p>
        </p:txBody>
      </p:sp>
      <p:pic>
        <p:nvPicPr>
          <p:cNvPr id="130" name="Picture 129">
            <a:extLst>
              <a:ext uri="{FF2B5EF4-FFF2-40B4-BE49-F238E27FC236}">
                <a16:creationId xmlns:a16="http://schemas.microsoft.com/office/drawing/2014/main" id="{0BC69C92-4A3A-4401-B826-82B49CF179F8}"/>
              </a:ext>
            </a:extLst>
          </p:cNvPr>
          <p:cNvPicPr>
            <a:picLocks noChangeAspect="1"/>
          </p:cNvPicPr>
          <p:nvPr/>
        </p:nvPicPr>
        <p:blipFill>
          <a:blip r:embed="rId3">
            <a:lum/>
            <a:alphaModFix/>
          </a:blip>
          <a:srcRect/>
          <a:stretch>
            <a:fillRect/>
          </a:stretch>
        </p:blipFill>
        <p:spPr>
          <a:xfrm>
            <a:off x="3315241" y="4132800"/>
            <a:ext cx="664200" cy="576000"/>
          </a:xfrm>
          <a:prstGeom prst="rect">
            <a:avLst/>
          </a:prstGeom>
          <a:noFill/>
          <a:ln>
            <a:noFill/>
          </a:ln>
        </p:spPr>
      </p:pic>
      <p:pic>
        <p:nvPicPr>
          <p:cNvPr id="131" name="Picture 130">
            <a:extLst>
              <a:ext uri="{FF2B5EF4-FFF2-40B4-BE49-F238E27FC236}">
                <a16:creationId xmlns:a16="http://schemas.microsoft.com/office/drawing/2014/main" id="{C5540A97-89B4-4891-9806-39865A7AFBBE}"/>
              </a:ext>
            </a:extLst>
          </p:cNvPr>
          <p:cNvPicPr>
            <a:picLocks noChangeAspect="1"/>
          </p:cNvPicPr>
          <p:nvPr/>
        </p:nvPicPr>
        <p:blipFill>
          <a:blip r:embed="rId4">
            <a:lum/>
            <a:alphaModFix/>
          </a:blip>
          <a:srcRect/>
          <a:stretch>
            <a:fillRect/>
          </a:stretch>
        </p:blipFill>
        <p:spPr>
          <a:xfrm>
            <a:off x="4309201" y="5500440"/>
            <a:ext cx="664200" cy="576000"/>
          </a:xfrm>
          <a:prstGeom prst="rect">
            <a:avLst/>
          </a:prstGeom>
          <a:noFill/>
          <a:ln>
            <a:noFill/>
          </a:ln>
        </p:spPr>
      </p:pic>
      <p:pic>
        <p:nvPicPr>
          <p:cNvPr id="132" name="Picture 131">
            <a:extLst>
              <a:ext uri="{FF2B5EF4-FFF2-40B4-BE49-F238E27FC236}">
                <a16:creationId xmlns:a16="http://schemas.microsoft.com/office/drawing/2014/main" id="{A7E43CD9-0C5A-4AD1-980F-4B513814FC94}"/>
              </a:ext>
            </a:extLst>
          </p:cNvPr>
          <p:cNvPicPr>
            <a:picLocks noChangeAspect="1"/>
          </p:cNvPicPr>
          <p:nvPr/>
        </p:nvPicPr>
        <p:blipFill>
          <a:blip r:embed="rId5">
            <a:lum/>
            <a:alphaModFix/>
          </a:blip>
          <a:srcRect/>
          <a:stretch>
            <a:fillRect/>
          </a:stretch>
        </p:blipFill>
        <p:spPr>
          <a:xfrm>
            <a:off x="4336561" y="7048800"/>
            <a:ext cx="664560" cy="576000"/>
          </a:xfrm>
          <a:prstGeom prst="rect">
            <a:avLst/>
          </a:prstGeom>
          <a:noFill/>
          <a:ln>
            <a:noFill/>
          </a:ln>
        </p:spPr>
      </p:pic>
      <p:pic>
        <p:nvPicPr>
          <p:cNvPr id="133" name="Picture 132">
            <a:extLst>
              <a:ext uri="{FF2B5EF4-FFF2-40B4-BE49-F238E27FC236}">
                <a16:creationId xmlns:a16="http://schemas.microsoft.com/office/drawing/2014/main" id="{E4F8B45F-2DC9-43B8-AF4C-442EB4C81991}"/>
              </a:ext>
            </a:extLst>
          </p:cNvPr>
          <p:cNvPicPr>
            <a:picLocks noChangeAspect="1"/>
          </p:cNvPicPr>
          <p:nvPr/>
        </p:nvPicPr>
        <p:blipFill>
          <a:blip r:embed="rId6">
            <a:lum/>
            <a:alphaModFix/>
          </a:blip>
          <a:srcRect/>
          <a:stretch>
            <a:fillRect/>
          </a:stretch>
        </p:blipFill>
        <p:spPr>
          <a:xfrm>
            <a:off x="3049560" y="6405120"/>
            <a:ext cx="664200" cy="576000"/>
          </a:xfrm>
          <a:prstGeom prst="rect">
            <a:avLst/>
          </a:prstGeom>
          <a:noFill/>
          <a:ln>
            <a:noFill/>
          </a:ln>
        </p:spPr>
      </p:pic>
      <p:pic>
        <p:nvPicPr>
          <p:cNvPr id="134" name="Picture 133">
            <a:extLst>
              <a:ext uri="{FF2B5EF4-FFF2-40B4-BE49-F238E27FC236}">
                <a16:creationId xmlns:a16="http://schemas.microsoft.com/office/drawing/2014/main" id="{ED592FF0-C3B6-4AC0-84B9-F02F3FC63EFA}"/>
              </a:ext>
            </a:extLst>
          </p:cNvPr>
          <p:cNvPicPr>
            <a:picLocks noChangeAspect="1"/>
          </p:cNvPicPr>
          <p:nvPr/>
        </p:nvPicPr>
        <p:blipFill>
          <a:blip r:embed="rId7">
            <a:lum/>
            <a:alphaModFix/>
          </a:blip>
          <a:srcRect/>
          <a:stretch>
            <a:fillRect/>
          </a:stretch>
        </p:blipFill>
        <p:spPr>
          <a:xfrm>
            <a:off x="2194560" y="7048800"/>
            <a:ext cx="664200" cy="576000"/>
          </a:xfrm>
          <a:prstGeom prst="rect">
            <a:avLst/>
          </a:prstGeom>
          <a:noFill/>
          <a:ln>
            <a:noFill/>
          </a:ln>
        </p:spPr>
      </p:pic>
      <p:pic>
        <p:nvPicPr>
          <p:cNvPr id="135" name="Picture 134">
            <a:extLst>
              <a:ext uri="{FF2B5EF4-FFF2-40B4-BE49-F238E27FC236}">
                <a16:creationId xmlns:a16="http://schemas.microsoft.com/office/drawing/2014/main" id="{89342F67-B3A4-49A6-A083-7121C7E2D141}"/>
              </a:ext>
            </a:extLst>
          </p:cNvPr>
          <p:cNvPicPr>
            <a:picLocks noChangeAspect="1"/>
          </p:cNvPicPr>
          <p:nvPr/>
        </p:nvPicPr>
        <p:blipFill>
          <a:blip r:embed="rId3">
            <a:lum/>
            <a:alphaModFix/>
          </a:blip>
          <a:srcRect/>
          <a:stretch>
            <a:fillRect/>
          </a:stretch>
        </p:blipFill>
        <p:spPr>
          <a:xfrm>
            <a:off x="3791881" y="6428879"/>
            <a:ext cx="664560" cy="576000"/>
          </a:xfrm>
          <a:prstGeom prst="rect">
            <a:avLst/>
          </a:prstGeom>
          <a:noFill/>
          <a:ln>
            <a:noFill/>
          </a:ln>
        </p:spPr>
      </p:pic>
      <p:pic>
        <p:nvPicPr>
          <p:cNvPr id="136" name="Picture 135">
            <a:extLst>
              <a:ext uri="{FF2B5EF4-FFF2-40B4-BE49-F238E27FC236}">
                <a16:creationId xmlns:a16="http://schemas.microsoft.com/office/drawing/2014/main" id="{3A938017-3E12-447E-B351-1C3BBB3BC318}"/>
              </a:ext>
            </a:extLst>
          </p:cNvPr>
          <p:cNvPicPr>
            <a:picLocks noChangeAspect="1"/>
          </p:cNvPicPr>
          <p:nvPr/>
        </p:nvPicPr>
        <p:blipFill>
          <a:blip r:embed="rId4">
            <a:lum/>
            <a:alphaModFix/>
          </a:blip>
          <a:srcRect/>
          <a:stretch>
            <a:fillRect/>
          </a:stretch>
        </p:blipFill>
        <p:spPr>
          <a:xfrm>
            <a:off x="4436281" y="6428879"/>
            <a:ext cx="664560" cy="576000"/>
          </a:xfrm>
          <a:prstGeom prst="rect">
            <a:avLst/>
          </a:prstGeom>
          <a:noFill/>
          <a:ln>
            <a:noFill/>
          </a:ln>
        </p:spPr>
      </p:pic>
      <p:pic>
        <p:nvPicPr>
          <p:cNvPr id="137" name="Picture 136">
            <a:extLst>
              <a:ext uri="{FF2B5EF4-FFF2-40B4-BE49-F238E27FC236}">
                <a16:creationId xmlns:a16="http://schemas.microsoft.com/office/drawing/2014/main" id="{FF041CC7-F56D-4BCC-8F04-DDD533BF1700}"/>
              </a:ext>
            </a:extLst>
          </p:cNvPr>
          <p:cNvPicPr>
            <a:picLocks noChangeAspect="1"/>
          </p:cNvPicPr>
          <p:nvPr/>
        </p:nvPicPr>
        <p:blipFill>
          <a:blip r:embed="rId5">
            <a:lum/>
            <a:alphaModFix/>
          </a:blip>
          <a:srcRect/>
          <a:stretch>
            <a:fillRect/>
          </a:stretch>
        </p:blipFill>
        <p:spPr>
          <a:xfrm>
            <a:off x="2369881" y="4880880"/>
            <a:ext cx="664560" cy="576000"/>
          </a:xfrm>
          <a:prstGeom prst="rect">
            <a:avLst/>
          </a:prstGeom>
          <a:noFill/>
          <a:ln>
            <a:noFill/>
          </a:ln>
        </p:spPr>
      </p:pic>
      <p:pic>
        <p:nvPicPr>
          <p:cNvPr id="138" name="Picture 137">
            <a:extLst>
              <a:ext uri="{FF2B5EF4-FFF2-40B4-BE49-F238E27FC236}">
                <a16:creationId xmlns:a16="http://schemas.microsoft.com/office/drawing/2014/main" id="{A941FDCF-D58B-4CE9-AFEC-204627D0884F}"/>
              </a:ext>
            </a:extLst>
          </p:cNvPr>
          <p:cNvPicPr>
            <a:picLocks noChangeAspect="1"/>
          </p:cNvPicPr>
          <p:nvPr/>
        </p:nvPicPr>
        <p:blipFill>
          <a:blip r:embed="rId6">
            <a:lum/>
            <a:alphaModFix/>
          </a:blip>
          <a:srcRect/>
          <a:stretch>
            <a:fillRect/>
          </a:stretch>
        </p:blipFill>
        <p:spPr>
          <a:xfrm>
            <a:off x="3670921" y="3667319"/>
            <a:ext cx="664560" cy="576000"/>
          </a:xfrm>
          <a:prstGeom prst="rect">
            <a:avLst/>
          </a:prstGeom>
          <a:noFill/>
          <a:ln>
            <a:noFill/>
          </a:ln>
        </p:spPr>
      </p:pic>
      <p:pic>
        <p:nvPicPr>
          <p:cNvPr id="139" name="Picture 138">
            <a:extLst>
              <a:ext uri="{FF2B5EF4-FFF2-40B4-BE49-F238E27FC236}">
                <a16:creationId xmlns:a16="http://schemas.microsoft.com/office/drawing/2014/main" id="{76AB90D8-FCF0-49A8-A137-DBE76FF13E69}"/>
              </a:ext>
            </a:extLst>
          </p:cNvPr>
          <p:cNvPicPr>
            <a:picLocks noChangeAspect="1"/>
          </p:cNvPicPr>
          <p:nvPr/>
        </p:nvPicPr>
        <p:blipFill>
          <a:blip r:embed="rId7">
            <a:lum/>
            <a:alphaModFix/>
          </a:blip>
          <a:srcRect/>
          <a:stretch>
            <a:fillRect/>
          </a:stretch>
        </p:blipFill>
        <p:spPr>
          <a:xfrm>
            <a:off x="4771801" y="4330800"/>
            <a:ext cx="664200" cy="576000"/>
          </a:xfrm>
          <a:prstGeom prst="rect">
            <a:avLst/>
          </a:prstGeom>
          <a:noFill/>
          <a:ln>
            <a:noFill/>
          </a:ln>
        </p:spPr>
      </p:pic>
      <p:pic>
        <p:nvPicPr>
          <p:cNvPr id="140" name="Picture 139">
            <a:extLst>
              <a:ext uri="{FF2B5EF4-FFF2-40B4-BE49-F238E27FC236}">
                <a16:creationId xmlns:a16="http://schemas.microsoft.com/office/drawing/2014/main" id="{B00593D3-0CDE-4E08-8B04-9EBD23A269A2}"/>
              </a:ext>
            </a:extLst>
          </p:cNvPr>
          <p:cNvPicPr>
            <a:picLocks noChangeAspect="1"/>
          </p:cNvPicPr>
          <p:nvPr/>
        </p:nvPicPr>
        <p:blipFill>
          <a:blip r:embed="rId3">
            <a:lum/>
            <a:alphaModFix/>
          </a:blip>
          <a:srcRect/>
          <a:stretch>
            <a:fillRect/>
          </a:stretch>
        </p:blipFill>
        <p:spPr>
          <a:xfrm>
            <a:off x="2980801" y="5477039"/>
            <a:ext cx="664200" cy="576000"/>
          </a:xfrm>
          <a:prstGeom prst="rect">
            <a:avLst/>
          </a:prstGeom>
          <a:noFill/>
          <a:ln>
            <a:noFill/>
          </a:ln>
        </p:spPr>
      </p:pic>
      <p:pic>
        <p:nvPicPr>
          <p:cNvPr id="141" name="Picture 140">
            <a:extLst>
              <a:ext uri="{FF2B5EF4-FFF2-40B4-BE49-F238E27FC236}">
                <a16:creationId xmlns:a16="http://schemas.microsoft.com/office/drawing/2014/main" id="{5D4B2DA0-BF45-4AEA-8E5F-6D28AC3A45B2}"/>
              </a:ext>
            </a:extLst>
          </p:cNvPr>
          <p:cNvPicPr>
            <a:picLocks noChangeAspect="1"/>
          </p:cNvPicPr>
          <p:nvPr/>
        </p:nvPicPr>
        <p:blipFill>
          <a:blip r:embed="rId4">
            <a:lum/>
            <a:alphaModFix/>
          </a:blip>
          <a:srcRect/>
          <a:stretch>
            <a:fillRect/>
          </a:stretch>
        </p:blipFill>
        <p:spPr>
          <a:xfrm>
            <a:off x="2577240" y="3975120"/>
            <a:ext cx="664200" cy="576000"/>
          </a:xfrm>
          <a:prstGeom prst="rect">
            <a:avLst/>
          </a:prstGeom>
          <a:noFill/>
          <a:ln>
            <a:noFill/>
          </a:ln>
        </p:spPr>
      </p:pic>
      <p:pic>
        <p:nvPicPr>
          <p:cNvPr id="142" name="Picture 141">
            <a:extLst>
              <a:ext uri="{FF2B5EF4-FFF2-40B4-BE49-F238E27FC236}">
                <a16:creationId xmlns:a16="http://schemas.microsoft.com/office/drawing/2014/main" id="{BC206637-F2FB-472C-9E73-B523814FD004}"/>
              </a:ext>
            </a:extLst>
          </p:cNvPr>
          <p:cNvPicPr>
            <a:picLocks noChangeAspect="1"/>
          </p:cNvPicPr>
          <p:nvPr/>
        </p:nvPicPr>
        <p:blipFill>
          <a:blip r:embed="rId5">
            <a:lum/>
            <a:alphaModFix/>
          </a:blip>
          <a:srcRect/>
          <a:stretch>
            <a:fillRect/>
          </a:stretch>
        </p:blipFill>
        <p:spPr>
          <a:xfrm>
            <a:off x="2385360" y="6385320"/>
            <a:ext cx="664560" cy="576000"/>
          </a:xfrm>
          <a:prstGeom prst="rect">
            <a:avLst/>
          </a:prstGeom>
          <a:noFill/>
          <a:ln>
            <a:noFill/>
          </a:ln>
        </p:spPr>
      </p:pic>
      <p:pic>
        <p:nvPicPr>
          <p:cNvPr id="143" name="Picture 142">
            <a:extLst>
              <a:ext uri="{FF2B5EF4-FFF2-40B4-BE49-F238E27FC236}">
                <a16:creationId xmlns:a16="http://schemas.microsoft.com/office/drawing/2014/main" id="{885DE5BB-7C4C-436B-BE9D-21ED75ABB9E7}"/>
              </a:ext>
            </a:extLst>
          </p:cNvPr>
          <p:cNvPicPr>
            <a:picLocks noChangeAspect="1"/>
          </p:cNvPicPr>
          <p:nvPr/>
        </p:nvPicPr>
        <p:blipFill>
          <a:blip r:embed="rId6">
            <a:lum/>
            <a:alphaModFix/>
          </a:blip>
          <a:srcRect/>
          <a:stretch>
            <a:fillRect/>
          </a:stretch>
        </p:blipFill>
        <p:spPr>
          <a:xfrm>
            <a:off x="2858760" y="7159680"/>
            <a:ext cx="664560" cy="576000"/>
          </a:xfrm>
          <a:prstGeom prst="rect">
            <a:avLst/>
          </a:prstGeom>
          <a:noFill/>
          <a:ln>
            <a:noFill/>
          </a:ln>
        </p:spPr>
      </p:pic>
      <p:pic>
        <p:nvPicPr>
          <p:cNvPr id="144" name="Picture 143">
            <a:extLst>
              <a:ext uri="{FF2B5EF4-FFF2-40B4-BE49-F238E27FC236}">
                <a16:creationId xmlns:a16="http://schemas.microsoft.com/office/drawing/2014/main" id="{B3CCC3CA-BB33-4480-B2B3-EF38BFE191A9}"/>
              </a:ext>
            </a:extLst>
          </p:cNvPr>
          <p:cNvPicPr>
            <a:picLocks noChangeAspect="1"/>
          </p:cNvPicPr>
          <p:nvPr/>
        </p:nvPicPr>
        <p:blipFill>
          <a:blip r:embed="rId7">
            <a:lum/>
            <a:alphaModFix/>
          </a:blip>
          <a:srcRect/>
          <a:stretch>
            <a:fillRect/>
          </a:stretch>
        </p:blipFill>
        <p:spPr>
          <a:xfrm>
            <a:off x="3598201" y="7005239"/>
            <a:ext cx="664560" cy="576000"/>
          </a:xfrm>
          <a:prstGeom prst="rect">
            <a:avLst/>
          </a:prstGeom>
          <a:noFill/>
          <a:ln>
            <a:noFill/>
          </a:ln>
        </p:spPr>
      </p:pic>
      <p:sp>
        <p:nvSpPr>
          <p:cNvPr id="145" name="Freeform: Shape 144">
            <a:extLst>
              <a:ext uri="{FF2B5EF4-FFF2-40B4-BE49-F238E27FC236}">
                <a16:creationId xmlns:a16="http://schemas.microsoft.com/office/drawing/2014/main" id="{9F459389-667B-4719-A046-A1E5DA743487}"/>
              </a:ext>
            </a:extLst>
          </p:cNvPr>
          <p:cNvSpPr/>
          <p:nvPr/>
        </p:nvSpPr>
        <p:spPr>
          <a:xfrm>
            <a:off x="6066001" y="49406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Codebase</a:t>
            </a:r>
          </a:p>
        </p:txBody>
      </p:sp>
      <p:sp>
        <p:nvSpPr>
          <p:cNvPr id="146" name="Freeform: Shape 145">
            <a:extLst>
              <a:ext uri="{FF2B5EF4-FFF2-40B4-BE49-F238E27FC236}">
                <a16:creationId xmlns:a16="http://schemas.microsoft.com/office/drawing/2014/main" id="{E5CBB5FA-1C7F-41C3-BA00-42F5DF0556FD}"/>
              </a:ext>
            </a:extLst>
          </p:cNvPr>
          <p:cNvSpPr/>
          <p:nvPr/>
        </p:nvSpPr>
        <p:spPr>
          <a:xfrm>
            <a:off x="6066001" y="4026239"/>
            <a:ext cx="1935720" cy="767159"/>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Codebase</a:t>
            </a:r>
          </a:p>
        </p:txBody>
      </p:sp>
      <p:sp>
        <p:nvSpPr>
          <p:cNvPr id="147" name="Straight Connector 146">
            <a:extLst>
              <a:ext uri="{FF2B5EF4-FFF2-40B4-BE49-F238E27FC236}">
                <a16:creationId xmlns:a16="http://schemas.microsoft.com/office/drawing/2014/main" id="{E2147202-CC9A-426B-81D2-AED336CC04AC}"/>
              </a:ext>
            </a:extLst>
          </p:cNvPr>
          <p:cNvSpPr/>
          <p:nvPr/>
        </p:nvSpPr>
        <p:spPr>
          <a:xfrm>
            <a:off x="4489201" y="5329439"/>
            <a:ext cx="1435320" cy="3961"/>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48" name="Rectangle 147">
            <a:extLst>
              <a:ext uri="{FF2B5EF4-FFF2-40B4-BE49-F238E27FC236}">
                <a16:creationId xmlns:a16="http://schemas.microsoft.com/office/drawing/2014/main" id="{CE1C7F2E-69A8-4677-9609-F9DC6BFDAB05}"/>
              </a:ext>
            </a:extLst>
          </p:cNvPr>
          <p:cNvSpPr/>
          <p:nvPr/>
        </p:nvSpPr>
        <p:spPr>
          <a:xfrm>
            <a:off x="8187480" y="5191560"/>
            <a:ext cx="1402559" cy="553320"/>
          </a:xfrm>
          <a:prstGeom prst="rect">
            <a:avLst/>
          </a:prstGeom>
          <a:solidFill>
            <a:srgbClr val="E2EDFF"/>
          </a:solidFill>
          <a:ln w="0">
            <a:solidFill>
              <a:srgbClr val="808080"/>
            </a:solidFill>
            <a:prstDash val="solid"/>
          </a:ln>
        </p:spPr>
        <p:txBody>
          <a:bodyPr vert="horz" wrap="none" lIns="90000" tIns="45000" rIns="90000" bIns="45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Artifact</a:t>
            </a:r>
          </a:p>
        </p:txBody>
      </p:sp>
      <p:sp>
        <p:nvSpPr>
          <p:cNvPr id="149" name="Straight Connector 148">
            <a:extLst>
              <a:ext uri="{FF2B5EF4-FFF2-40B4-BE49-F238E27FC236}">
                <a16:creationId xmlns:a16="http://schemas.microsoft.com/office/drawing/2014/main" id="{F9485EF2-B5DF-48DF-BF0D-0C0C4BE8484E}"/>
              </a:ext>
            </a:extLst>
          </p:cNvPr>
          <p:cNvSpPr/>
          <p:nvPr/>
        </p:nvSpPr>
        <p:spPr>
          <a:xfrm flipV="1">
            <a:off x="5100841" y="6408360"/>
            <a:ext cx="896040" cy="20519"/>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50" name="Straight Connector 149">
            <a:extLst>
              <a:ext uri="{FF2B5EF4-FFF2-40B4-BE49-F238E27FC236}">
                <a16:creationId xmlns:a16="http://schemas.microsoft.com/office/drawing/2014/main" id="{ED4A24E9-C358-424E-857E-A99A3357AB9E}"/>
              </a:ext>
            </a:extLst>
          </p:cNvPr>
          <p:cNvSpPr/>
          <p:nvPr/>
        </p:nvSpPr>
        <p:spPr>
          <a:xfrm>
            <a:off x="8001360" y="4638600"/>
            <a:ext cx="440641" cy="44244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51" name="Straight Connector 150">
            <a:extLst>
              <a:ext uri="{FF2B5EF4-FFF2-40B4-BE49-F238E27FC236}">
                <a16:creationId xmlns:a16="http://schemas.microsoft.com/office/drawing/2014/main" id="{C5F72C6E-8816-49A7-8297-A6D890F7D093}"/>
              </a:ext>
            </a:extLst>
          </p:cNvPr>
          <p:cNvSpPr/>
          <p:nvPr/>
        </p:nvSpPr>
        <p:spPr>
          <a:xfrm flipV="1">
            <a:off x="8001360" y="5855039"/>
            <a:ext cx="568081" cy="331561"/>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52" name="Straight Connector 151">
            <a:extLst>
              <a:ext uri="{FF2B5EF4-FFF2-40B4-BE49-F238E27FC236}">
                <a16:creationId xmlns:a16="http://schemas.microsoft.com/office/drawing/2014/main" id="{05013ABB-25C0-4DCC-8F35-AA8C44B27087}"/>
              </a:ext>
            </a:extLst>
          </p:cNvPr>
          <p:cNvSpPr/>
          <p:nvPr/>
        </p:nvSpPr>
        <p:spPr>
          <a:xfrm>
            <a:off x="8001721" y="5523840"/>
            <a:ext cx="185759" cy="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pic>
        <p:nvPicPr>
          <p:cNvPr id="153" name="Picture 152">
            <a:extLst>
              <a:ext uri="{FF2B5EF4-FFF2-40B4-BE49-F238E27FC236}">
                <a16:creationId xmlns:a16="http://schemas.microsoft.com/office/drawing/2014/main" id="{6A64A276-B75A-4109-AFE9-4C77EF85ADD5}"/>
              </a:ext>
            </a:extLst>
          </p:cNvPr>
          <p:cNvPicPr>
            <a:picLocks noChangeAspect="1"/>
          </p:cNvPicPr>
          <p:nvPr/>
        </p:nvPicPr>
        <p:blipFill>
          <a:blip r:embed="rId5">
            <a:lum/>
            <a:alphaModFix/>
          </a:blip>
          <a:srcRect/>
          <a:stretch>
            <a:fillRect/>
          </a:stretch>
        </p:blipFill>
        <p:spPr>
          <a:xfrm>
            <a:off x="9537481" y="3730680"/>
            <a:ext cx="664560" cy="576000"/>
          </a:xfrm>
          <a:prstGeom prst="rect">
            <a:avLst/>
          </a:prstGeom>
          <a:noFill/>
          <a:ln>
            <a:noFill/>
          </a:ln>
        </p:spPr>
      </p:pic>
      <p:pic>
        <p:nvPicPr>
          <p:cNvPr id="154" name="Picture 153">
            <a:extLst>
              <a:ext uri="{FF2B5EF4-FFF2-40B4-BE49-F238E27FC236}">
                <a16:creationId xmlns:a16="http://schemas.microsoft.com/office/drawing/2014/main" id="{BC8D62A7-FD8A-41D6-8E16-98392454E3C1}"/>
              </a:ext>
            </a:extLst>
          </p:cNvPr>
          <p:cNvPicPr>
            <a:picLocks noChangeAspect="1"/>
          </p:cNvPicPr>
          <p:nvPr/>
        </p:nvPicPr>
        <p:blipFill>
          <a:blip r:embed="rId3">
            <a:lum/>
            <a:alphaModFix/>
          </a:blip>
          <a:srcRect/>
          <a:stretch>
            <a:fillRect/>
          </a:stretch>
        </p:blipFill>
        <p:spPr>
          <a:xfrm>
            <a:off x="8992801" y="3110760"/>
            <a:ext cx="664560" cy="576000"/>
          </a:xfrm>
          <a:prstGeom prst="rect">
            <a:avLst/>
          </a:prstGeom>
          <a:noFill/>
          <a:ln>
            <a:noFill/>
          </a:ln>
        </p:spPr>
      </p:pic>
      <p:pic>
        <p:nvPicPr>
          <p:cNvPr id="155" name="Picture 154">
            <a:extLst>
              <a:ext uri="{FF2B5EF4-FFF2-40B4-BE49-F238E27FC236}">
                <a16:creationId xmlns:a16="http://schemas.microsoft.com/office/drawing/2014/main" id="{0EE29B37-CAB2-46AB-9A32-3CA4B3D66BF1}"/>
              </a:ext>
            </a:extLst>
          </p:cNvPr>
          <p:cNvPicPr>
            <a:picLocks noChangeAspect="1"/>
          </p:cNvPicPr>
          <p:nvPr/>
        </p:nvPicPr>
        <p:blipFill>
          <a:blip r:embed="rId4">
            <a:lum/>
            <a:alphaModFix/>
          </a:blip>
          <a:srcRect/>
          <a:stretch>
            <a:fillRect/>
          </a:stretch>
        </p:blipFill>
        <p:spPr>
          <a:xfrm>
            <a:off x="9637561" y="3110760"/>
            <a:ext cx="664200" cy="576000"/>
          </a:xfrm>
          <a:prstGeom prst="rect">
            <a:avLst/>
          </a:prstGeom>
          <a:noFill/>
          <a:ln>
            <a:noFill/>
          </a:ln>
        </p:spPr>
      </p:pic>
      <p:pic>
        <p:nvPicPr>
          <p:cNvPr id="156" name="Picture 155">
            <a:extLst>
              <a:ext uri="{FF2B5EF4-FFF2-40B4-BE49-F238E27FC236}">
                <a16:creationId xmlns:a16="http://schemas.microsoft.com/office/drawing/2014/main" id="{7F6325BA-384E-46E9-A70D-5D53FE0E63BE}"/>
              </a:ext>
            </a:extLst>
          </p:cNvPr>
          <p:cNvPicPr>
            <a:picLocks noChangeAspect="1"/>
          </p:cNvPicPr>
          <p:nvPr/>
        </p:nvPicPr>
        <p:blipFill>
          <a:blip r:embed="rId7">
            <a:lum/>
            <a:alphaModFix/>
          </a:blip>
          <a:srcRect/>
          <a:stretch>
            <a:fillRect/>
          </a:stretch>
        </p:blipFill>
        <p:spPr>
          <a:xfrm>
            <a:off x="8799121" y="3687120"/>
            <a:ext cx="664560" cy="576000"/>
          </a:xfrm>
          <a:prstGeom prst="rect">
            <a:avLst/>
          </a:prstGeom>
          <a:noFill/>
          <a:ln>
            <a:noFill/>
          </a:ln>
        </p:spPr>
      </p:pic>
      <p:sp>
        <p:nvSpPr>
          <p:cNvPr id="157" name="Straight Connector 156">
            <a:extLst>
              <a:ext uri="{FF2B5EF4-FFF2-40B4-BE49-F238E27FC236}">
                <a16:creationId xmlns:a16="http://schemas.microsoft.com/office/drawing/2014/main" id="{97443391-6E59-4296-8D16-A747A7ED8040}"/>
              </a:ext>
            </a:extLst>
          </p:cNvPr>
          <p:cNvSpPr/>
          <p:nvPr/>
        </p:nvSpPr>
        <p:spPr>
          <a:xfrm flipH="1">
            <a:off x="9079920" y="4417560"/>
            <a:ext cx="254881" cy="663480"/>
          </a:xfrm>
          <a:prstGeom prst="line">
            <a:avLst/>
          </a:prstGeom>
          <a:noFill/>
          <a:ln w="0">
            <a:solidFill>
              <a:srgbClr val="000000"/>
            </a:solidFill>
            <a:prstDash val="solid"/>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58" name="Freeform: Shape 157">
            <a:extLst>
              <a:ext uri="{FF2B5EF4-FFF2-40B4-BE49-F238E27FC236}">
                <a16:creationId xmlns:a16="http://schemas.microsoft.com/office/drawing/2014/main" id="{ACE7F08C-BAE7-44B3-96A0-6AA0A2F28159}"/>
              </a:ext>
            </a:extLst>
          </p:cNvPr>
          <p:cNvSpPr/>
          <p:nvPr/>
        </p:nvSpPr>
        <p:spPr>
          <a:xfrm>
            <a:off x="11212201" y="2366640"/>
            <a:ext cx="3102480" cy="1306080"/>
          </a:xfrm>
          <a:custGeom>
            <a:avLst>
              <a:gd name="f0" fmla="val -7559"/>
              <a:gd name="f1" fmla="val 0"/>
              <a:gd name="f2" fmla="val 38929"/>
              <a:gd name="f3" fmla="val -506"/>
              <a:gd name="f4" fmla="val 3297"/>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FFFFFF"/>
          </a:solidFill>
          <a:ln w="0">
            <a:solidFill>
              <a:srgbClr val="990000"/>
            </a:solidFill>
            <a:prstDash val="solid"/>
          </a:ln>
        </p:spPr>
        <p:txBody>
          <a:bodyPr vert="horz" wrap="none" lIns="90000" tIns="45000" rIns="90000" bIns="45000" anchor="ctr" anchorCtr="0" compatLnSpc="0">
            <a:noAutofit/>
          </a:bodyPr>
          <a:lstStyle/>
          <a:p>
            <a:pPr algn="ctr" defTabSz="914400" hangingPunct="0"/>
            <a:r>
              <a:rPr lang="en-US" sz="2000" b="1" dirty="0">
                <a:solidFill>
                  <a:srgbClr val="990000"/>
                </a:solidFill>
                <a:latin typeface="IBM Plex Sans" panose="020B0503050203000203" pitchFamily="34" charset="0"/>
                <a:ea typeface="Microsoft YaHei" pitchFamily="2"/>
                <a:cs typeface="Mangal" pitchFamily="2"/>
              </a:rPr>
              <a:t>Flaw discovered during</a:t>
            </a:r>
          </a:p>
          <a:p>
            <a:pPr algn="ctr" defTabSz="914400" hangingPunct="0"/>
            <a:r>
              <a:rPr lang="en-US" sz="2000" b="1" dirty="0">
                <a:solidFill>
                  <a:srgbClr val="990000"/>
                </a:solidFill>
                <a:latin typeface="IBM Plex Sans" panose="020B0503050203000203" pitchFamily="34" charset="0"/>
                <a:ea typeface="Microsoft YaHei" pitchFamily="2"/>
                <a:cs typeface="Mangal" pitchFamily="2"/>
              </a:rPr>
              <a:t>user acceptance testing</a:t>
            </a:r>
          </a:p>
          <a:p>
            <a:pPr algn="ctr" defTabSz="914400" hangingPunct="0"/>
            <a:r>
              <a:rPr lang="en-US" sz="2000" b="1" dirty="0">
                <a:solidFill>
                  <a:srgbClr val="990000"/>
                </a:solidFill>
                <a:latin typeface="IBM Plex Sans" panose="020B0503050203000203" pitchFamily="34" charset="0"/>
                <a:ea typeface="Microsoft YaHei" pitchFamily="2"/>
                <a:cs typeface="Mangal" pitchFamily="2"/>
              </a:rPr>
              <a:t>ALL features held up!</a:t>
            </a:r>
          </a:p>
        </p:txBody>
      </p:sp>
    </p:spTree>
    <p:extLst>
      <p:ext uri="{BB962C8B-B14F-4D97-AF65-F5344CB8AC3E}">
        <p14:creationId xmlns:p14="http://schemas.microsoft.com/office/powerpoint/2010/main" val="371591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265176"/>
            <a:ext cx="6583680" cy="274320"/>
          </a:xfrm>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685800"/>
            <a:ext cx="13716000" cy="1143000"/>
          </a:xfrm>
        </p:spPr>
        <p:txBody>
          <a:bodyPr/>
          <a:lstStyle/>
          <a:p>
            <a:r>
              <a:rPr lang="en-US" dirty="0"/>
              <a:t>Challenges with Monolith Applications</a:t>
            </a:r>
          </a:p>
        </p:txBody>
      </p:sp>
      <p:grpSp>
        <p:nvGrpSpPr>
          <p:cNvPr id="3" name="Group 2">
            <a:extLst>
              <a:ext uri="{FF2B5EF4-FFF2-40B4-BE49-F238E27FC236}">
                <a16:creationId xmlns:a16="http://schemas.microsoft.com/office/drawing/2014/main" id="{2BB0C856-B15C-4EF6-9D20-E6D214B32632}"/>
              </a:ext>
            </a:extLst>
          </p:cNvPr>
          <p:cNvGrpSpPr/>
          <p:nvPr/>
        </p:nvGrpSpPr>
        <p:grpSpPr>
          <a:xfrm>
            <a:off x="-2530927" y="2354580"/>
            <a:ext cx="13869487" cy="4914900"/>
            <a:chOff x="-2530927" y="2354580"/>
            <a:chExt cx="13869487" cy="4914900"/>
          </a:xfrm>
        </p:grpSpPr>
        <p:sp>
          <p:nvSpPr>
            <p:cNvPr id="21" name="Rectangle 20">
              <a:extLst>
                <a:ext uri="{FF2B5EF4-FFF2-40B4-BE49-F238E27FC236}">
                  <a16:creationId xmlns:a16="http://schemas.microsoft.com/office/drawing/2014/main" id="{59F1BD43-F437-4C71-8E71-D3206057438D}"/>
                </a:ext>
              </a:extLst>
            </p:cNvPr>
            <p:cNvSpPr/>
            <p:nvPr/>
          </p:nvSpPr>
          <p:spPr>
            <a:xfrm>
              <a:off x="-2530927" y="2354580"/>
              <a:ext cx="2530927" cy="49149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6" name="TextBox 25">
              <a:extLst>
                <a:ext uri="{FF2B5EF4-FFF2-40B4-BE49-F238E27FC236}">
                  <a16:creationId xmlns:a16="http://schemas.microsoft.com/office/drawing/2014/main" id="{AE2F2CE3-2171-4479-BC08-42EB26649F30}"/>
                </a:ext>
              </a:extLst>
            </p:cNvPr>
            <p:cNvSpPr txBox="1"/>
            <p:nvPr/>
          </p:nvSpPr>
          <p:spPr>
            <a:xfrm>
              <a:off x="9966960" y="4523874"/>
              <a:ext cx="1371600" cy="41148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000000000" pitchFamily="34" charset="0"/>
                </a:rPr>
                <a:t>Solution</a:t>
              </a:r>
            </a:p>
          </p:txBody>
        </p:sp>
      </p:grpSp>
      <p:pic>
        <p:nvPicPr>
          <p:cNvPr id="6" name="Picture 5">
            <a:extLst>
              <a:ext uri="{FF2B5EF4-FFF2-40B4-BE49-F238E27FC236}">
                <a16:creationId xmlns:a16="http://schemas.microsoft.com/office/drawing/2014/main" id="{C936C945-6961-45CC-A2B3-9E8EA5449236}"/>
              </a:ext>
            </a:extLst>
          </p:cNvPr>
          <p:cNvPicPr>
            <a:picLocks noChangeAspect="1"/>
          </p:cNvPicPr>
          <p:nvPr/>
        </p:nvPicPr>
        <p:blipFill>
          <a:blip r:embed="rId2"/>
          <a:stretch>
            <a:fillRect/>
          </a:stretch>
        </p:blipFill>
        <p:spPr>
          <a:xfrm>
            <a:off x="446112" y="2542502"/>
            <a:ext cx="13727088" cy="4589818"/>
          </a:xfrm>
          <a:prstGeom prst="rect">
            <a:avLst/>
          </a:prstGeom>
        </p:spPr>
      </p:pic>
      <p:sp>
        <p:nvSpPr>
          <p:cNvPr id="7" name="TextBox 6">
            <a:extLst>
              <a:ext uri="{FF2B5EF4-FFF2-40B4-BE49-F238E27FC236}">
                <a16:creationId xmlns:a16="http://schemas.microsoft.com/office/drawing/2014/main" id="{AFB5676D-3EB6-47A3-84A1-F8CE56E83522}"/>
              </a:ext>
            </a:extLst>
          </p:cNvPr>
          <p:cNvSpPr txBox="1"/>
          <p:nvPr/>
        </p:nvSpPr>
        <p:spPr>
          <a:xfrm>
            <a:off x="662940" y="4265911"/>
            <a:ext cx="2114550" cy="1143000"/>
          </a:xfrm>
          <a:prstGeom prst="rect">
            <a:avLst/>
          </a:prstGeom>
        </p:spPr>
        <p:txBody>
          <a:bodyPr wrap="square" lIns="91440" tIns="45720" rIns="91440" bIns="45720" rtlCol="0">
            <a:noAutofit/>
          </a:bodyPr>
          <a:lstStyle/>
          <a:p>
            <a:pPr algn="ctr">
              <a:lnSpc>
                <a:spcPct val="105000"/>
              </a:lnSpc>
              <a:spcBef>
                <a:spcPts val="1000"/>
              </a:spcBef>
            </a:pPr>
            <a:r>
              <a:rPr lang="en-US" sz="2000" b="1" dirty="0">
                <a:latin typeface="IBM Plex Sans" panose="020B0503050203000203" pitchFamily="34" charset="0"/>
              </a:rPr>
              <a:t>Challenges with large monolith applications</a:t>
            </a:r>
          </a:p>
          <a:p>
            <a:pPr algn="ct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F516B7AC-068B-4368-95F2-6A5166074DAD}"/>
              </a:ext>
            </a:extLst>
          </p:cNvPr>
          <p:cNvSpPr txBox="1"/>
          <p:nvPr/>
        </p:nvSpPr>
        <p:spPr>
          <a:xfrm>
            <a:off x="4526280" y="2651760"/>
            <a:ext cx="4572000" cy="1180046"/>
          </a:xfrm>
          <a:prstGeom prst="rect">
            <a:avLst/>
          </a:prstGeom>
        </p:spPr>
        <p:txBody>
          <a:bodyPr wrap="square" lIns="91440" tIns="45720" rIns="91440" bIns="45720" rtlCol="0">
            <a:noAutofit/>
          </a:bodyPr>
          <a:lstStyle/>
          <a:p>
            <a:pPr>
              <a:lnSpc>
                <a:spcPct val="105000"/>
              </a:lnSpc>
              <a:spcBef>
                <a:spcPts val="1000"/>
              </a:spcBef>
            </a:pPr>
            <a:r>
              <a:rPr lang="en-US" sz="1800" dirty="0">
                <a:latin typeface="IBM Plex Sans" panose="020B0503050203000203" pitchFamily="34" charset="0"/>
              </a:rPr>
              <a:t>It is difficult to deploy changes in production quickly, as the team needs to keep track of bugs in hundreds of lines of changing code.</a:t>
            </a:r>
            <a:endParaRPr lang="en-US" sz="1800" b="1" dirty="0">
              <a:latin typeface="IBM Plex Sans" panose="020B0503050203000203" pitchFamily="34" charset="0"/>
            </a:endParaRPr>
          </a:p>
          <a:p>
            <a:pPr>
              <a:lnSpc>
                <a:spcPct val="105000"/>
              </a:lnSpc>
              <a:spcBef>
                <a:spcPts val="1000"/>
              </a:spcBef>
            </a:pPr>
            <a:endParaRPr lang="en-US" sz="1800" dirty="0" err="1">
              <a:solidFill>
                <a:schemeClr val="tx1"/>
              </a:solidFill>
              <a:latin typeface="IBM Plex Sans" charset="0"/>
              <a:ea typeface="IBM Plex Sans" charset="0"/>
              <a:cs typeface="IBM Plex Sans" charset="0"/>
            </a:endParaRPr>
          </a:p>
        </p:txBody>
      </p:sp>
      <p:sp>
        <p:nvSpPr>
          <p:cNvPr id="22" name="TextBox 21">
            <a:extLst>
              <a:ext uri="{FF2B5EF4-FFF2-40B4-BE49-F238E27FC236}">
                <a16:creationId xmlns:a16="http://schemas.microsoft.com/office/drawing/2014/main" id="{1DFD0FEE-5F73-44BE-A2CE-24A23AD27C2A}"/>
              </a:ext>
            </a:extLst>
          </p:cNvPr>
          <p:cNvSpPr txBox="1"/>
          <p:nvPr/>
        </p:nvSpPr>
        <p:spPr>
          <a:xfrm>
            <a:off x="3411854" y="4397795"/>
            <a:ext cx="5320665" cy="1180046"/>
          </a:xfrm>
          <a:prstGeom prst="rect">
            <a:avLst/>
          </a:prstGeom>
        </p:spPr>
        <p:txBody>
          <a:bodyPr wrap="square" lIns="91440" tIns="45720" rIns="91440" bIns="45720" rtlCol="0">
            <a:noAutofit/>
          </a:bodyPr>
          <a:lstStyle/>
          <a:p>
            <a:pPr marL="1143000" lvl="3" indent="-17463" defTabSz="889000">
              <a:lnSpc>
                <a:spcPct val="90000"/>
              </a:lnSpc>
              <a:spcBef>
                <a:spcPct val="0"/>
              </a:spcBef>
              <a:spcAft>
                <a:spcPct val="35000"/>
              </a:spcAft>
            </a:pPr>
            <a:r>
              <a:rPr lang="en-US" sz="1800" dirty="0">
                <a:latin typeface="IBM Plex Sans" panose="020B0503050203000203" pitchFamily="34" charset="0"/>
              </a:rPr>
              <a:t>The code becomes too big and complex for the team to understand its flow.</a:t>
            </a:r>
          </a:p>
          <a:p>
            <a:pPr marL="1143000" lvl="3" indent="-17463" defTabSz="889000">
              <a:lnSpc>
                <a:spcPct val="90000"/>
              </a:lnSpc>
              <a:spcBef>
                <a:spcPct val="0"/>
              </a:spcBef>
              <a:spcAft>
                <a:spcPct val="35000"/>
              </a:spcAft>
            </a:pPr>
            <a:endParaRPr lang="en-US" sz="1800" dirty="0">
              <a:latin typeface="IBM Plex Sans" panose="020B0503050203000203" pitchFamily="34" charset="0"/>
            </a:endParaRPr>
          </a:p>
        </p:txBody>
      </p:sp>
      <p:sp>
        <p:nvSpPr>
          <p:cNvPr id="23" name="TextBox 22">
            <a:extLst>
              <a:ext uri="{FF2B5EF4-FFF2-40B4-BE49-F238E27FC236}">
                <a16:creationId xmlns:a16="http://schemas.microsoft.com/office/drawing/2014/main" id="{F76D0FA4-2BD6-4CCA-893C-C996CFCEE23C}"/>
              </a:ext>
            </a:extLst>
          </p:cNvPr>
          <p:cNvSpPr txBox="1"/>
          <p:nvPr/>
        </p:nvSpPr>
        <p:spPr>
          <a:xfrm>
            <a:off x="3434714" y="5840324"/>
            <a:ext cx="4572000" cy="1180046"/>
          </a:xfrm>
          <a:prstGeom prst="rect">
            <a:avLst/>
          </a:prstGeom>
        </p:spPr>
        <p:txBody>
          <a:bodyPr wrap="square" lIns="91440" tIns="45720" rIns="91440" bIns="45720" rtlCol="0">
            <a:noAutofit/>
          </a:bodyPr>
          <a:lstStyle/>
          <a:p>
            <a:pPr lvl="2" defTabSz="889000">
              <a:lnSpc>
                <a:spcPct val="90000"/>
              </a:lnSpc>
              <a:spcBef>
                <a:spcPct val="0"/>
              </a:spcBef>
              <a:spcAft>
                <a:spcPct val="35000"/>
              </a:spcAft>
            </a:pPr>
            <a:r>
              <a:rPr lang="en-US" sz="1800" dirty="0">
                <a:latin typeface="IBM Plex Sans" panose="020B0503050203000203" pitchFamily="34" charset="0"/>
              </a:rPr>
              <a:t>Varied priorities and schedules for developing features makes it difficult to coordinate tasks in a single release.</a:t>
            </a:r>
            <a:endParaRPr lang="en-US" sz="1800" dirty="0"/>
          </a:p>
        </p:txBody>
      </p:sp>
      <p:sp>
        <p:nvSpPr>
          <p:cNvPr id="9" name="TextBox 8">
            <a:extLst>
              <a:ext uri="{FF2B5EF4-FFF2-40B4-BE49-F238E27FC236}">
                <a16:creationId xmlns:a16="http://schemas.microsoft.com/office/drawing/2014/main" id="{AC5EC140-2022-4A0C-A463-25DAFC98BCA0}"/>
              </a:ext>
            </a:extLst>
          </p:cNvPr>
          <p:cNvSpPr txBox="1"/>
          <p:nvPr/>
        </p:nvSpPr>
        <p:spPr>
          <a:xfrm>
            <a:off x="9601200" y="4265911"/>
            <a:ext cx="1737360" cy="669443"/>
          </a:xfrm>
          <a:prstGeom prst="rect">
            <a:avLst/>
          </a:prstGeom>
        </p:spPr>
        <p:txBody>
          <a:bodyPr wrap="squar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C8D76465-D656-432C-AED3-E91CF3D66F4A}"/>
              </a:ext>
            </a:extLst>
          </p:cNvPr>
          <p:cNvSpPr txBox="1"/>
          <p:nvPr/>
        </p:nvSpPr>
        <p:spPr>
          <a:xfrm>
            <a:off x="9612630" y="4641573"/>
            <a:ext cx="1508760" cy="537559"/>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tx1"/>
                </a:solidFill>
                <a:latin typeface="IBM Plex Sans" charset="0"/>
                <a:ea typeface="IBM Plex Sans" charset="0"/>
                <a:cs typeface="IBM Plex Sans" charset="0"/>
              </a:rPr>
              <a:t>Solutions</a:t>
            </a:r>
            <a:endParaRPr lang="en-US" sz="2000" dirty="0" err="1">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7BA06C63-1D76-464F-B06A-4FE25F726363}"/>
              </a:ext>
            </a:extLst>
          </p:cNvPr>
          <p:cNvSpPr txBox="1"/>
          <p:nvPr/>
        </p:nvSpPr>
        <p:spPr>
          <a:xfrm>
            <a:off x="12001500" y="4544685"/>
            <a:ext cx="1965960" cy="781337"/>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tx1"/>
                </a:solidFill>
                <a:latin typeface="IBM Plex Sans" charset="0"/>
                <a:ea typeface="IBM Plex Sans" charset="0"/>
                <a:cs typeface="IBM Plex Sans" charset="0"/>
              </a:rPr>
              <a:t>Microservices</a:t>
            </a: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293574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61E1E-1D5B-40A2-B389-96731E27653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CAFB4EE9-8717-40C3-A482-BE74791E407D}"/>
              </a:ext>
            </a:extLst>
          </p:cNvPr>
          <p:cNvSpPr>
            <a:spLocks noGrp="1"/>
          </p:cNvSpPr>
          <p:nvPr>
            <p:ph idx="1"/>
          </p:nvPr>
        </p:nvSpPr>
        <p:spPr/>
        <p:txBody>
          <a:bodyPr/>
          <a:lstStyle/>
          <a:p>
            <a:r>
              <a:rPr lang="en-US" dirty="0"/>
              <a:t>Microservices is an architectural design for building a distributed application using containers.</a:t>
            </a:r>
          </a:p>
          <a:p>
            <a:r>
              <a:rPr lang="en-US" dirty="0"/>
              <a:t>Microservice gets its name because each function of the application operates as an independent service.</a:t>
            </a:r>
          </a:p>
          <a:p>
            <a:r>
              <a:rPr lang="en-US" dirty="0"/>
              <a:t>This architecture allows for each service to scale or update without disrupting other services in the application.</a:t>
            </a:r>
            <a:endParaRPr lang="en-IN" dirty="0"/>
          </a:p>
        </p:txBody>
      </p:sp>
      <p:sp>
        <p:nvSpPr>
          <p:cNvPr id="6" name="Content Placeholder 5">
            <a:extLst>
              <a:ext uri="{FF2B5EF4-FFF2-40B4-BE49-F238E27FC236}">
                <a16:creationId xmlns:a16="http://schemas.microsoft.com/office/drawing/2014/main" id="{DEA53566-94B4-4DFB-B79A-1DE526D71CD2}"/>
              </a:ext>
            </a:extLst>
          </p:cNvPr>
          <p:cNvSpPr>
            <a:spLocks noGrp="1"/>
          </p:cNvSpPr>
          <p:nvPr>
            <p:ph idx="12"/>
          </p:nvPr>
        </p:nvSpPr>
        <p:spPr/>
        <p:txBody>
          <a:bodyPr/>
          <a:lstStyle/>
          <a:p>
            <a:r>
              <a:rPr lang="en-US" dirty="0"/>
              <a:t>A Microservices framework creates a massively scalable and distributed system, which avoids the bottlenecks of a central database and improves business capabilities, such as enabling continuous delivery/deployment applications and modernizing the technology stack.</a:t>
            </a:r>
            <a:endParaRPr lang="en-IN" dirty="0"/>
          </a:p>
        </p:txBody>
      </p:sp>
      <p:sp>
        <p:nvSpPr>
          <p:cNvPr id="8" name="Title 7">
            <a:extLst>
              <a:ext uri="{FF2B5EF4-FFF2-40B4-BE49-F238E27FC236}">
                <a16:creationId xmlns:a16="http://schemas.microsoft.com/office/drawing/2014/main" id="{AA319DE4-2912-4E42-AAF1-83062652F092}"/>
              </a:ext>
            </a:extLst>
          </p:cNvPr>
          <p:cNvSpPr>
            <a:spLocks noGrp="1"/>
          </p:cNvSpPr>
          <p:nvPr>
            <p:ph type="title"/>
          </p:nvPr>
        </p:nvSpPr>
        <p:spPr/>
        <p:txBody>
          <a:bodyPr/>
          <a:lstStyle/>
          <a:p>
            <a:r>
              <a:rPr lang="en-US" dirty="0"/>
              <a:t>Microservices: Definition</a:t>
            </a:r>
            <a:endParaRPr lang="en-IN" dirty="0"/>
          </a:p>
        </p:txBody>
      </p:sp>
      <p:pic>
        <p:nvPicPr>
          <p:cNvPr id="18" name="Picture 17">
            <a:extLst>
              <a:ext uri="{FF2B5EF4-FFF2-40B4-BE49-F238E27FC236}">
                <a16:creationId xmlns:a16="http://schemas.microsoft.com/office/drawing/2014/main" id="{750F7082-D475-430B-91AC-A96EE20E5812}"/>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7467600" y="2165681"/>
            <a:ext cx="6888480" cy="5166361"/>
          </a:xfrm>
          <a:prstGeom prst="rect">
            <a:avLst/>
          </a:prstGeom>
        </p:spPr>
      </p:pic>
      <p:sp>
        <p:nvSpPr>
          <p:cNvPr id="9" name="Text Placeholder 2">
            <a:extLst>
              <a:ext uri="{FF2B5EF4-FFF2-40B4-BE49-F238E27FC236}">
                <a16:creationId xmlns:a16="http://schemas.microsoft.com/office/drawing/2014/main" id="{E89BFDE2-7DC5-40FF-890A-8B73432811FF}"/>
              </a:ext>
            </a:extLst>
          </p:cNvPr>
          <p:cNvSpPr>
            <a:spLocks noGrp="1"/>
          </p:cNvSpPr>
          <p:nvPr>
            <p:ph type="body" sz="quarter" idx="14"/>
          </p:nvPr>
        </p:nvSpPr>
        <p:spPr>
          <a:xfrm>
            <a:off x="457200" y="7342632"/>
            <a:ext cx="6583680" cy="457200"/>
          </a:xfrm>
        </p:spPr>
        <p:txBody>
          <a:bodyPr/>
          <a:lstStyle/>
          <a:p>
            <a:r>
              <a:rPr lang="en-IN" dirty="0"/>
              <a:t>Source: </a:t>
            </a:r>
            <a:r>
              <a:rPr lang="en-IN" dirty="0">
                <a:hlinkClick r:id="rId3"/>
              </a:rPr>
              <a:t>https://avinetworks.com/glossary/microservice/</a:t>
            </a:r>
            <a:endParaRPr lang="en-IN" dirty="0"/>
          </a:p>
        </p:txBody>
      </p:sp>
    </p:spTree>
    <p:extLst>
      <p:ext uri="{BB962C8B-B14F-4D97-AF65-F5344CB8AC3E}">
        <p14:creationId xmlns:p14="http://schemas.microsoft.com/office/powerpoint/2010/main" val="485633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14B8881-CADC-4320-B9C3-67C5E70B0020}"/>
              </a:ext>
            </a:extLst>
          </p:cNvPr>
          <p:cNvSpPr>
            <a:spLocks noGrp="1"/>
          </p:cNvSpPr>
          <p:nvPr>
            <p:ph idx="1"/>
          </p:nvPr>
        </p:nvSpPr>
        <p:spPr>
          <a:xfrm>
            <a:off x="454858" y="2057400"/>
            <a:ext cx="5763062" cy="5257800"/>
          </a:xfrm>
        </p:spPr>
        <p:txBody>
          <a:bodyPr/>
          <a:lstStyle/>
          <a:p>
            <a:r>
              <a:rPr lang="en-US" dirty="0"/>
              <a:t>We cannot say that there is a formal definition of the Microservices architectural style, but we can attempt to describe what we see as common characteristics for architectures that fit the label.</a:t>
            </a:r>
          </a:p>
          <a:p>
            <a:endParaRPr lang="en-US" dirty="0"/>
          </a:p>
          <a:p>
            <a:r>
              <a:rPr lang="en-US" dirty="0"/>
              <a:t>As with any definition that outlines common characteristics, not all Microservice architectures have all the characteristics, but we do expect that most Microservice architectures exhibit most characteristics. </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Characteristics of Microservices</a:t>
            </a:r>
          </a:p>
        </p:txBody>
      </p:sp>
      <p:grpSp>
        <p:nvGrpSpPr>
          <p:cNvPr id="38" name="Group 37">
            <a:extLst>
              <a:ext uri="{FF2B5EF4-FFF2-40B4-BE49-F238E27FC236}">
                <a16:creationId xmlns:a16="http://schemas.microsoft.com/office/drawing/2014/main" id="{46E013DB-9538-446B-A667-3A5279D3E992}"/>
              </a:ext>
            </a:extLst>
          </p:cNvPr>
          <p:cNvGrpSpPr/>
          <p:nvPr/>
        </p:nvGrpSpPr>
        <p:grpSpPr>
          <a:xfrm>
            <a:off x="6949440" y="2292834"/>
            <a:ext cx="6564651" cy="5501109"/>
            <a:chOff x="6949440" y="2292834"/>
            <a:chExt cx="6564651" cy="5501109"/>
          </a:xfrm>
          <a:effectLst/>
        </p:grpSpPr>
        <p:sp>
          <p:nvSpPr>
            <p:cNvPr id="10" name="Freeform: Shape 9">
              <a:extLst>
                <a:ext uri="{FF2B5EF4-FFF2-40B4-BE49-F238E27FC236}">
                  <a16:creationId xmlns:a16="http://schemas.microsoft.com/office/drawing/2014/main" id="{04486F02-7F6C-4EC7-85D5-B66F41FE4C12}"/>
                </a:ext>
              </a:extLst>
            </p:cNvPr>
            <p:cNvSpPr/>
            <p:nvPr/>
          </p:nvSpPr>
          <p:spPr>
            <a:xfrm>
              <a:off x="9418320" y="2300543"/>
              <a:ext cx="4078926"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algn="ctr"/>
              <a:r>
                <a:rPr lang="en-IN" sz="2000" dirty="0">
                  <a:latin typeface="IBM Plex Sans" panose="020B0503050203000203" pitchFamily="34" charset="0"/>
                </a:rPr>
                <a:t>Organized around business capabilities</a:t>
              </a:r>
              <a:endParaRPr lang="en-US" sz="2000" dirty="0">
                <a:latin typeface="IBM Plex Sans" panose="020B0503050203000203" pitchFamily="34" charset="0"/>
              </a:endParaRPr>
            </a:p>
          </p:txBody>
        </p:sp>
        <p:sp>
          <p:nvSpPr>
            <p:cNvPr id="11" name="Rectangle 10">
              <a:extLst>
                <a:ext uri="{FF2B5EF4-FFF2-40B4-BE49-F238E27FC236}">
                  <a16:creationId xmlns:a16="http://schemas.microsoft.com/office/drawing/2014/main" id="{B400AE53-CC49-4B4D-AEF9-0DD019DA8F50}"/>
                </a:ext>
              </a:extLst>
            </p:cNvPr>
            <p:cNvSpPr/>
            <p:nvPr/>
          </p:nvSpPr>
          <p:spPr>
            <a:xfrm>
              <a:off x="6949440" y="2292834"/>
              <a:ext cx="2331720" cy="1279670"/>
            </a:xfrm>
            <a:prstGeom prst="rect">
              <a:avLst/>
            </a:pr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r>
                <a:rPr lang="en-US" sz="2000" dirty="0">
                  <a:latin typeface="IBM Plex Sans" panose="020B0503050203000203" pitchFamily="34" charset="0"/>
                </a:rPr>
                <a:t>Componentization via services</a:t>
              </a:r>
            </a:p>
          </p:txBody>
        </p:sp>
        <p:sp>
          <p:nvSpPr>
            <p:cNvPr id="12" name="Freeform: Shape 11">
              <a:extLst>
                <a:ext uri="{FF2B5EF4-FFF2-40B4-BE49-F238E27FC236}">
                  <a16:creationId xmlns:a16="http://schemas.microsoft.com/office/drawing/2014/main" id="{5CCE64EB-B1B8-453A-B653-D33E92A7C62F}"/>
                </a:ext>
              </a:extLst>
            </p:cNvPr>
            <p:cNvSpPr/>
            <p:nvPr/>
          </p:nvSpPr>
          <p:spPr>
            <a:xfrm>
              <a:off x="6949884" y="3703320"/>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2000" dirty="0">
                  <a:latin typeface="IBM Plex Sans" panose="020B0503050203000203" pitchFamily="34" charset="0"/>
                </a:rPr>
                <a:t>Smart endpoints and dumb pipes</a:t>
              </a:r>
              <a:endParaRPr lang="en-US" sz="2000" dirty="0">
                <a:latin typeface="IBM Plex Sans" panose="020B0503050203000203" pitchFamily="34" charset="0"/>
              </a:endParaRPr>
            </a:p>
          </p:txBody>
        </p:sp>
        <p:sp>
          <p:nvSpPr>
            <p:cNvPr id="16" name="Freeform: Shape 15">
              <a:extLst>
                <a:ext uri="{FF2B5EF4-FFF2-40B4-BE49-F238E27FC236}">
                  <a16:creationId xmlns:a16="http://schemas.microsoft.com/office/drawing/2014/main" id="{12C8EBC6-CB87-4F61-9B90-84726A26F7E7}"/>
                </a:ext>
              </a:extLst>
            </p:cNvPr>
            <p:cNvSpPr/>
            <p:nvPr/>
          </p:nvSpPr>
          <p:spPr>
            <a:xfrm>
              <a:off x="6949440" y="6514273"/>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2000" dirty="0">
                  <a:latin typeface="IBM Plex Sans" panose="020B0503050203000203" pitchFamily="34" charset="0"/>
                </a:rPr>
                <a:t>Infrastructure automation</a:t>
              </a:r>
              <a:endParaRPr lang="en-US" sz="2000" dirty="0">
                <a:latin typeface="IBM Plex Sans" panose="020B0503050203000203" pitchFamily="34" charset="0"/>
              </a:endParaRPr>
            </a:p>
          </p:txBody>
        </p:sp>
        <p:sp>
          <p:nvSpPr>
            <p:cNvPr id="23" name="Freeform: Shape 22">
              <a:extLst>
                <a:ext uri="{FF2B5EF4-FFF2-40B4-BE49-F238E27FC236}">
                  <a16:creationId xmlns:a16="http://schemas.microsoft.com/office/drawing/2014/main" id="{DED385D6-D1F2-44A8-9427-C963303AE36A}"/>
                </a:ext>
              </a:extLst>
            </p:cNvPr>
            <p:cNvSpPr/>
            <p:nvPr/>
          </p:nvSpPr>
          <p:spPr>
            <a:xfrm>
              <a:off x="9103026" y="5111496"/>
              <a:ext cx="4411065"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2000" dirty="0">
                  <a:latin typeface="IBM Plex Sans" panose="020B0503050203000203" pitchFamily="34" charset="0"/>
                </a:rPr>
                <a:t>Decentralized data management</a:t>
              </a:r>
              <a:endParaRPr lang="en-US" sz="2000" dirty="0">
                <a:latin typeface="IBM Plex Sans" panose="020B0503050203000203" pitchFamily="34" charset="0"/>
              </a:endParaRPr>
            </a:p>
          </p:txBody>
        </p:sp>
        <p:sp>
          <p:nvSpPr>
            <p:cNvPr id="33" name="Freeform: Shape 32">
              <a:extLst>
                <a:ext uri="{FF2B5EF4-FFF2-40B4-BE49-F238E27FC236}">
                  <a16:creationId xmlns:a16="http://schemas.microsoft.com/office/drawing/2014/main" id="{8D46D985-07E1-4576-A28A-9C88743A0B60}"/>
                </a:ext>
              </a:extLst>
            </p:cNvPr>
            <p:cNvSpPr/>
            <p:nvPr/>
          </p:nvSpPr>
          <p:spPr>
            <a:xfrm>
              <a:off x="11522142" y="3703320"/>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2000" b="0" i="0" kern="1200" dirty="0">
                  <a:latin typeface="IBM Plex Sans" panose="020B0503050203000203" pitchFamily="34" charset="0"/>
                </a:rPr>
                <a:t>Products not projects</a:t>
              </a:r>
              <a:endParaRPr lang="en-US" sz="2000" kern="1200" dirty="0">
                <a:latin typeface="IBM Plex Sans" panose="020B0503050203000203" pitchFamily="34" charset="0"/>
              </a:endParaRPr>
            </a:p>
          </p:txBody>
        </p:sp>
        <p:sp>
          <p:nvSpPr>
            <p:cNvPr id="35" name="Freeform: Shape 34">
              <a:extLst>
                <a:ext uri="{FF2B5EF4-FFF2-40B4-BE49-F238E27FC236}">
                  <a16:creationId xmlns:a16="http://schemas.microsoft.com/office/drawing/2014/main" id="{9BDA41B5-FB46-4A47-B561-704276D4E000}"/>
                </a:ext>
              </a:extLst>
            </p:cNvPr>
            <p:cNvSpPr/>
            <p:nvPr/>
          </p:nvSpPr>
          <p:spPr>
            <a:xfrm>
              <a:off x="7030590" y="5113806"/>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2000" dirty="0">
                  <a:latin typeface="IBM Plex Sans" panose="020B0503050203000203" pitchFamily="34" charset="0"/>
                </a:rPr>
                <a:t>Decentralized governance</a:t>
              </a:r>
              <a:endParaRPr lang="en-US" sz="2000" dirty="0">
                <a:latin typeface="IBM Plex Sans" panose="020B0503050203000203" pitchFamily="34" charset="0"/>
              </a:endParaRPr>
            </a:p>
          </p:txBody>
        </p:sp>
        <p:sp>
          <p:nvSpPr>
            <p:cNvPr id="37" name="Freeform: Shape 36">
              <a:extLst>
                <a:ext uri="{FF2B5EF4-FFF2-40B4-BE49-F238E27FC236}">
                  <a16:creationId xmlns:a16="http://schemas.microsoft.com/office/drawing/2014/main" id="{FA056928-76A5-48D2-B5AE-D63977DD1446}"/>
                </a:ext>
              </a:extLst>
            </p:cNvPr>
            <p:cNvSpPr/>
            <p:nvPr/>
          </p:nvSpPr>
          <p:spPr>
            <a:xfrm>
              <a:off x="11522142" y="6514273"/>
              <a:ext cx="1975104" cy="1279670"/>
            </a:xfrm>
            <a:custGeom>
              <a:avLst/>
              <a:gdLst>
                <a:gd name="connsiteX0" fmla="*/ 0 w 1268612"/>
                <a:gd name="connsiteY0" fmla="*/ 0 h 573773"/>
                <a:gd name="connsiteX1" fmla="*/ 1268612 w 1268612"/>
                <a:gd name="connsiteY1" fmla="*/ 0 h 573773"/>
                <a:gd name="connsiteX2" fmla="*/ 1268612 w 1268612"/>
                <a:gd name="connsiteY2" fmla="*/ 573773 h 573773"/>
                <a:gd name="connsiteX3" fmla="*/ 0 w 1268612"/>
                <a:gd name="connsiteY3" fmla="*/ 573773 h 573773"/>
                <a:gd name="connsiteX4" fmla="*/ 0 w 1268612"/>
                <a:gd name="connsiteY4" fmla="*/ 0 h 57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12" h="573773">
                  <a:moveTo>
                    <a:pt x="0" y="0"/>
                  </a:moveTo>
                  <a:lnTo>
                    <a:pt x="1268612" y="0"/>
                  </a:lnTo>
                  <a:lnTo>
                    <a:pt x="1268612" y="573773"/>
                  </a:lnTo>
                  <a:lnTo>
                    <a:pt x="0" y="573773"/>
                  </a:lnTo>
                  <a:lnTo>
                    <a:pt x="0" y="0"/>
                  </a:lnTo>
                  <a:close/>
                </a:path>
              </a:pathLst>
            </a:custGeom>
            <a:solidFill>
              <a:schemeClr val="accent1">
                <a:lumMod val="20000"/>
                <a:lumOff val="80000"/>
              </a:schemeClr>
            </a:solidFill>
            <a:ln>
              <a:noFill/>
            </a:ln>
            <a:effectLst>
              <a:reflection blurRad="6350" stA="52000" endA="300" endPos="35000" dir="5400000" sy="-100000" algn="bl" rotWithShape="0"/>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IN" sz="2000" dirty="0">
                  <a:latin typeface="IBM Plex Sans" panose="020B0503050203000203" pitchFamily="34" charset="0"/>
                </a:rPr>
                <a:t>Design for failure</a:t>
              </a:r>
              <a:endParaRPr lang="en-US" sz="2000" dirty="0">
                <a:latin typeface="IBM Plex Sans" panose="020B0503050203000203" pitchFamily="34" charset="0"/>
              </a:endParaRPr>
            </a:p>
          </p:txBody>
        </p:sp>
      </p:grpSp>
      <p:sp>
        <p:nvSpPr>
          <p:cNvPr id="39" name="TextBox 38">
            <a:extLst>
              <a:ext uri="{FF2B5EF4-FFF2-40B4-BE49-F238E27FC236}">
                <a16:creationId xmlns:a16="http://schemas.microsoft.com/office/drawing/2014/main" id="{405F0A2C-E68F-464D-AAA0-3D1029E96787}"/>
              </a:ext>
            </a:extLst>
          </p:cNvPr>
          <p:cNvSpPr txBox="1"/>
          <p:nvPr/>
        </p:nvSpPr>
        <p:spPr>
          <a:xfrm>
            <a:off x="6502984" y="2292834"/>
            <a:ext cx="446900" cy="5501109"/>
          </a:xfrm>
          <a:prstGeom prst="rect">
            <a:avLst/>
          </a:prstGeom>
          <a:solidFill>
            <a:schemeClr val="accent2"/>
          </a:solidFill>
        </p:spPr>
        <p:txBody>
          <a:bodyPr vert="vert270" wrap="square" lIns="91440" tIns="45720" rIns="91440" bIns="45720" rtlCol="0">
            <a:noAutofit/>
          </a:bodyPr>
          <a:lstStyle/>
          <a:p>
            <a:pPr algn="ctr">
              <a:lnSpc>
                <a:spcPct val="105000"/>
              </a:lnSpc>
              <a:spcBef>
                <a:spcPts val="1000"/>
              </a:spcBef>
            </a:pPr>
            <a:r>
              <a:rPr lang="en-US" sz="2000" b="1" dirty="0">
                <a:solidFill>
                  <a:schemeClr val="bg2"/>
                </a:solidFill>
                <a:latin typeface="IBM Plex Sans" charset="0"/>
                <a:ea typeface="IBM Plex Sans" charset="0"/>
                <a:cs typeface="IBM Plex Sans" charset="0"/>
              </a:rPr>
              <a:t>Characteristics of Microservices</a:t>
            </a:r>
          </a:p>
        </p:txBody>
      </p:sp>
    </p:spTree>
    <p:extLst>
      <p:ext uri="{BB962C8B-B14F-4D97-AF65-F5344CB8AC3E}">
        <p14:creationId xmlns:p14="http://schemas.microsoft.com/office/powerpoint/2010/main" val="108701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321D3-48AE-4FCB-9EC6-2267C85493A7}"/>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C7703AD1-4F72-4017-9CD4-B117CB292DAD}"/>
              </a:ext>
            </a:extLst>
          </p:cNvPr>
          <p:cNvSpPr>
            <a:spLocks noGrp="1"/>
          </p:cNvSpPr>
          <p:nvPr>
            <p:ph type="title"/>
          </p:nvPr>
        </p:nvSpPr>
        <p:spPr/>
        <p:txBody>
          <a:bodyPr/>
          <a:lstStyle/>
          <a:p>
            <a:r>
              <a:rPr lang="en-IN" dirty="0"/>
              <a:t>Benefits of Microservices Architecture</a:t>
            </a:r>
          </a:p>
        </p:txBody>
      </p:sp>
      <p:grpSp>
        <p:nvGrpSpPr>
          <p:cNvPr id="96" name="Group 95">
            <a:extLst>
              <a:ext uri="{FF2B5EF4-FFF2-40B4-BE49-F238E27FC236}">
                <a16:creationId xmlns:a16="http://schemas.microsoft.com/office/drawing/2014/main" id="{BB0D2C87-4077-4B1B-9710-13A017129389}"/>
              </a:ext>
            </a:extLst>
          </p:cNvPr>
          <p:cNvGrpSpPr/>
          <p:nvPr/>
        </p:nvGrpSpPr>
        <p:grpSpPr>
          <a:xfrm>
            <a:off x="3951251" y="2119997"/>
            <a:ext cx="5774317" cy="6009477"/>
            <a:chOff x="170711" y="714092"/>
            <a:chExt cx="6163074" cy="6414066"/>
          </a:xfrm>
        </p:grpSpPr>
        <p:grpSp>
          <p:nvGrpSpPr>
            <p:cNvPr id="97" name="Group 96">
              <a:extLst>
                <a:ext uri="{FF2B5EF4-FFF2-40B4-BE49-F238E27FC236}">
                  <a16:creationId xmlns:a16="http://schemas.microsoft.com/office/drawing/2014/main" id="{4891655B-0AA1-4901-9AF2-0B8724705B4B}"/>
                </a:ext>
              </a:extLst>
            </p:cNvPr>
            <p:cNvGrpSpPr/>
            <p:nvPr/>
          </p:nvGrpSpPr>
          <p:grpSpPr>
            <a:xfrm>
              <a:off x="170711" y="714092"/>
              <a:ext cx="6163074" cy="6414066"/>
              <a:chOff x="1514196" y="192474"/>
              <a:chExt cx="6163074" cy="6414066"/>
            </a:xfrm>
            <a:effectLst>
              <a:outerShdw blurRad="342900" dist="114300" dir="2700000" algn="tl" rotWithShape="0">
                <a:prstClr val="black">
                  <a:alpha val="42000"/>
                </a:prstClr>
              </a:outerShdw>
            </a:effectLst>
          </p:grpSpPr>
          <p:grpSp>
            <p:nvGrpSpPr>
              <p:cNvPr id="106" name="Group 105">
                <a:extLst>
                  <a:ext uri="{FF2B5EF4-FFF2-40B4-BE49-F238E27FC236}">
                    <a16:creationId xmlns:a16="http://schemas.microsoft.com/office/drawing/2014/main" id="{FEF0BEF7-EAE6-43C1-91CD-27689E40D485}"/>
                  </a:ext>
                </a:extLst>
              </p:cNvPr>
              <p:cNvGrpSpPr/>
              <p:nvPr/>
            </p:nvGrpSpPr>
            <p:grpSpPr>
              <a:xfrm>
                <a:off x="1524000" y="1263159"/>
                <a:ext cx="4335762" cy="3267553"/>
                <a:chOff x="2895600" y="1066800"/>
                <a:chExt cx="10529707" cy="7935488"/>
              </a:xfrm>
            </p:grpSpPr>
            <p:grpSp>
              <p:nvGrpSpPr>
                <p:cNvPr id="172" name="Group 171">
                  <a:extLst>
                    <a:ext uri="{FF2B5EF4-FFF2-40B4-BE49-F238E27FC236}">
                      <a16:creationId xmlns:a16="http://schemas.microsoft.com/office/drawing/2014/main" id="{CC620CA9-2C7C-4010-8AE4-42C1933D7AC3}"/>
                    </a:ext>
                  </a:extLst>
                </p:cNvPr>
                <p:cNvGrpSpPr/>
                <p:nvPr/>
              </p:nvGrpSpPr>
              <p:grpSpPr>
                <a:xfrm>
                  <a:off x="2895600" y="1066800"/>
                  <a:ext cx="5943600" cy="5181600"/>
                  <a:chOff x="2895600" y="1066800"/>
                  <a:chExt cx="5943600" cy="5181600"/>
                </a:xfrm>
              </p:grpSpPr>
              <p:sp>
                <p:nvSpPr>
                  <p:cNvPr id="175" name="Hexagon 174">
                    <a:extLst>
                      <a:ext uri="{FF2B5EF4-FFF2-40B4-BE49-F238E27FC236}">
                        <a16:creationId xmlns:a16="http://schemas.microsoft.com/office/drawing/2014/main" id="{5F308625-7816-4D8D-B07E-038D34C986A5}"/>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76" name="Group 175">
                    <a:extLst>
                      <a:ext uri="{FF2B5EF4-FFF2-40B4-BE49-F238E27FC236}">
                        <a16:creationId xmlns:a16="http://schemas.microsoft.com/office/drawing/2014/main" id="{476D1DC4-3A88-4DD3-A295-40DB9A10FE25}"/>
                      </a:ext>
                    </a:extLst>
                  </p:cNvPr>
                  <p:cNvGrpSpPr/>
                  <p:nvPr/>
                </p:nvGrpSpPr>
                <p:grpSpPr>
                  <a:xfrm>
                    <a:off x="3601591" y="1219198"/>
                    <a:ext cx="4552074" cy="4876802"/>
                    <a:chOff x="3601591" y="1219198"/>
                    <a:chExt cx="4552074" cy="4876802"/>
                  </a:xfrm>
                </p:grpSpPr>
                <p:grpSp>
                  <p:nvGrpSpPr>
                    <p:cNvPr id="177" name="Group 176">
                      <a:extLst>
                        <a:ext uri="{FF2B5EF4-FFF2-40B4-BE49-F238E27FC236}">
                          <a16:creationId xmlns:a16="http://schemas.microsoft.com/office/drawing/2014/main" id="{BD8C905B-5BBA-47A2-B9D3-B7D8BF0DC3AB}"/>
                        </a:ext>
                      </a:extLst>
                    </p:cNvPr>
                    <p:cNvGrpSpPr/>
                    <p:nvPr/>
                  </p:nvGrpSpPr>
                  <p:grpSpPr>
                    <a:xfrm>
                      <a:off x="3601591" y="1219198"/>
                      <a:ext cx="4549019" cy="3238598"/>
                      <a:chOff x="3601591" y="1219198"/>
                      <a:chExt cx="4549019" cy="3238598"/>
                    </a:xfrm>
                  </p:grpSpPr>
                  <p:sp>
                    <p:nvSpPr>
                      <p:cNvPr id="182" name="Isosceles Triangle 79">
                        <a:extLst>
                          <a:ext uri="{FF2B5EF4-FFF2-40B4-BE49-F238E27FC236}">
                            <a16:creationId xmlns:a16="http://schemas.microsoft.com/office/drawing/2014/main" id="{536EDCA2-F1ED-4844-8BE7-3F505D4AEE1C}"/>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83" name="Isosceles Triangle 80">
                        <a:extLst>
                          <a:ext uri="{FF2B5EF4-FFF2-40B4-BE49-F238E27FC236}">
                            <a16:creationId xmlns:a16="http://schemas.microsoft.com/office/drawing/2014/main" id="{01CE9D21-AF00-4F07-8237-D271D7B54B28}"/>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84" name="Isosceles Triangle 81">
                        <a:extLst>
                          <a:ext uri="{FF2B5EF4-FFF2-40B4-BE49-F238E27FC236}">
                            <a16:creationId xmlns:a16="http://schemas.microsoft.com/office/drawing/2014/main" id="{5F018A74-2308-4037-8710-05200F4717A2}"/>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78" name="Group 177">
                      <a:extLst>
                        <a:ext uri="{FF2B5EF4-FFF2-40B4-BE49-F238E27FC236}">
                          <a16:creationId xmlns:a16="http://schemas.microsoft.com/office/drawing/2014/main" id="{EF7636E1-E562-4136-9736-5320D6CCE0F0}"/>
                        </a:ext>
                      </a:extLst>
                    </p:cNvPr>
                    <p:cNvGrpSpPr/>
                    <p:nvPr/>
                  </p:nvGrpSpPr>
                  <p:grpSpPr>
                    <a:xfrm flipV="1">
                      <a:off x="3604646" y="2857402"/>
                      <a:ext cx="4549019" cy="3238598"/>
                      <a:chOff x="3601591" y="1219198"/>
                      <a:chExt cx="4549019" cy="3238598"/>
                    </a:xfrm>
                  </p:grpSpPr>
                  <p:sp>
                    <p:nvSpPr>
                      <p:cNvPr id="179" name="Isosceles Triangle 76">
                        <a:extLst>
                          <a:ext uri="{FF2B5EF4-FFF2-40B4-BE49-F238E27FC236}">
                            <a16:creationId xmlns:a16="http://schemas.microsoft.com/office/drawing/2014/main" id="{CFA14211-091F-4211-84CB-B68D8C27A9BD}"/>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80" name="Isosceles Triangle 77">
                        <a:extLst>
                          <a:ext uri="{FF2B5EF4-FFF2-40B4-BE49-F238E27FC236}">
                            <a16:creationId xmlns:a16="http://schemas.microsoft.com/office/drawing/2014/main" id="{F901220F-CDE4-4FFD-9DBE-C676C8101304}"/>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81" name="Isosceles Triangle 78">
                        <a:extLst>
                          <a:ext uri="{FF2B5EF4-FFF2-40B4-BE49-F238E27FC236}">
                            <a16:creationId xmlns:a16="http://schemas.microsoft.com/office/drawing/2014/main" id="{A71C2F68-1398-4AD0-8780-37C8F0008360}"/>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73" name="Hexagon 172">
                  <a:extLst>
                    <a:ext uri="{FF2B5EF4-FFF2-40B4-BE49-F238E27FC236}">
                      <a16:creationId xmlns:a16="http://schemas.microsoft.com/office/drawing/2014/main" id="{D1B1181E-8118-4322-9D32-84AC883CB1E0}"/>
                    </a:ext>
                  </a:extLst>
                </p:cNvPr>
                <p:cNvSpPr/>
                <p:nvPr/>
              </p:nvSpPr>
              <p:spPr>
                <a:xfrm>
                  <a:off x="3501485" y="1598606"/>
                  <a:ext cx="4695069" cy="4093139"/>
                </a:xfrm>
                <a:prstGeom prst="hexagon">
                  <a:avLst>
                    <a:gd name="adj" fmla="val 28361"/>
                    <a:gd name="vf" fmla="val 115470"/>
                  </a:avLst>
                </a:prstGeom>
                <a:solidFill>
                  <a:srgbClr val="051243"/>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74" name="Hexagon 173">
                  <a:extLst>
                    <a:ext uri="{FF2B5EF4-FFF2-40B4-BE49-F238E27FC236}">
                      <a16:creationId xmlns:a16="http://schemas.microsoft.com/office/drawing/2014/main" id="{D9C0D6B7-595B-48E2-B2CF-B085B001AB69}"/>
                    </a:ext>
                  </a:extLst>
                </p:cNvPr>
                <p:cNvSpPr/>
                <p:nvPr/>
              </p:nvSpPr>
              <p:spPr>
                <a:xfrm>
                  <a:off x="7369882" y="3723201"/>
                  <a:ext cx="6055425" cy="5279087"/>
                </a:xfrm>
                <a:prstGeom prst="hexagon">
                  <a:avLst>
                    <a:gd name="adj" fmla="val 28361"/>
                    <a:gd name="vf" fmla="val 115470"/>
                  </a:avLst>
                </a:prstGeom>
                <a:solidFill>
                  <a:sysClr val="window" lastClr="FFFFFF"/>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07" name="Group 106">
                <a:extLst>
                  <a:ext uri="{FF2B5EF4-FFF2-40B4-BE49-F238E27FC236}">
                    <a16:creationId xmlns:a16="http://schemas.microsoft.com/office/drawing/2014/main" id="{A6E02338-7E9C-4CCF-B5BC-34E3A05B61C9}"/>
                  </a:ext>
                </a:extLst>
              </p:cNvPr>
              <p:cNvGrpSpPr/>
              <p:nvPr/>
            </p:nvGrpSpPr>
            <p:grpSpPr>
              <a:xfrm>
                <a:off x="3376491" y="192474"/>
                <a:ext cx="2447365" cy="2133600"/>
                <a:chOff x="2895600" y="1066800"/>
                <a:chExt cx="5943600" cy="5181600"/>
              </a:xfrm>
            </p:grpSpPr>
            <p:grpSp>
              <p:nvGrpSpPr>
                <p:cNvPr id="160" name="Group 159">
                  <a:extLst>
                    <a:ext uri="{FF2B5EF4-FFF2-40B4-BE49-F238E27FC236}">
                      <a16:creationId xmlns:a16="http://schemas.microsoft.com/office/drawing/2014/main" id="{0129D646-0E6B-4D5A-AE45-28894AC2675F}"/>
                    </a:ext>
                  </a:extLst>
                </p:cNvPr>
                <p:cNvGrpSpPr/>
                <p:nvPr/>
              </p:nvGrpSpPr>
              <p:grpSpPr>
                <a:xfrm>
                  <a:off x="2895600" y="1066800"/>
                  <a:ext cx="5943600" cy="5181600"/>
                  <a:chOff x="2895600" y="1066800"/>
                  <a:chExt cx="5943600" cy="5181600"/>
                </a:xfrm>
              </p:grpSpPr>
              <p:sp>
                <p:nvSpPr>
                  <p:cNvPr id="162" name="Hexagon 161">
                    <a:extLst>
                      <a:ext uri="{FF2B5EF4-FFF2-40B4-BE49-F238E27FC236}">
                        <a16:creationId xmlns:a16="http://schemas.microsoft.com/office/drawing/2014/main" id="{B0F75185-D8F6-4EF1-A9C0-A258C680BCE5}"/>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63" name="Group 162">
                    <a:extLst>
                      <a:ext uri="{FF2B5EF4-FFF2-40B4-BE49-F238E27FC236}">
                        <a16:creationId xmlns:a16="http://schemas.microsoft.com/office/drawing/2014/main" id="{6D77E36E-E2CE-45FD-92F6-069D9CA8652B}"/>
                      </a:ext>
                    </a:extLst>
                  </p:cNvPr>
                  <p:cNvGrpSpPr/>
                  <p:nvPr/>
                </p:nvGrpSpPr>
                <p:grpSpPr>
                  <a:xfrm>
                    <a:off x="3601591" y="1219198"/>
                    <a:ext cx="4552074" cy="4876802"/>
                    <a:chOff x="3601591" y="1219198"/>
                    <a:chExt cx="4552074" cy="4876802"/>
                  </a:xfrm>
                </p:grpSpPr>
                <p:grpSp>
                  <p:nvGrpSpPr>
                    <p:cNvPr id="164" name="Group 163">
                      <a:extLst>
                        <a:ext uri="{FF2B5EF4-FFF2-40B4-BE49-F238E27FC236}">
                          <a16:creationId xmlns:a16="http://schemas.microsoft.com/office/drawing/2014/main" id="{6A0346FB-ED38-4E32-A3CD-D1925A924C72}"/>
                        </a:ext>
                      </a:extLst>
                    </p:cNvPr>
                    <p:cNvGrpSpPr/>
                    <p:nvPr/>
                  </p:nvGrpSpPr>
                  <p:grpSpPr>
                    <a:xfrm>
                      <a:off x="3601591" y="1219198"/>
                      <a:ext cx="4549019" cy="3238598"/>
                      <a:chOff x="3601591" y="1219198"/>
                      <a:chExt cx="4549019" cy="3238598"/>
                    </a:xfrm>
                  </p:grpSpPr>
                  <p:sp>
                    <p:nvSpPr>
                      <p:cNvPr id="169" name="Isosceles Triangle 67">
                        <a:extLst>
                          <a:ext uri="{FF2B5EF4-FFF2-40B4-BE49-F238E27FC236}">
                            <a16:creationId xmlns:a16="http://schemas.microsoft.com/office/drawing/2014/main" id="{6979EBDA-720E-4664-B690-20D4E64F171E}"/>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70" name="Isosceles Triangle 68">
                        <a:extLst>
                          <a:ext uri="{FF2B5EF4-FFF2-40B4-BE49-F238E27FC236}">
                            <a16:creationId xmlns:a16="http://schemas.microsoft.com/office/drawing/2014/main" id="{8A9A7329-CFEE-43F8-A2A1-52C935CEC4B9}"/>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71" name="Isosceles Triangle 69">
                        <a:extLst>
                          <a:ext uri="{FF2B5EF4-FFF2-40B4-BE49-F238E27FC236}">
                            <a16:creationId xmlns:a16="http://schemas.microsoft.com/office/drawing/2014/main" id="{44918099-16F7-49D2-8F69-7D6B59A8F3AC}"/>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65" name="Group 164">
                      <a:extLst>
                        <a:ext uri="{FF2B5EF4-FFF2-40B4-BE49-F238E27FC236}">
                          <a16:creationId xmlns:a16="http://schemas.microsoft.com/office/drawing/2014/main" id="{176C3CDD-3EAD-4CDF-9EAF-793365BA1B04}"/>
                        </a:ext>
                      </a:extLst>
                    </p:cNvPr>
                    <p:cNvGrpSpPr/>
                    <p:nvPr/>
                  </p:nvGrpSpPr>
                  <p:grpSpPr>
                    <a:xfrm flipV="1">
                      <a:off x="3604646" y="2857402"/>
                      <a:ext cx="4549019" cy="3238598"/>
                      <a:chOff x="3601591" y="1219198"/>
                      <a:chExt cx="4549019" cy="3238598"/>
                    </a:xfrm>
                  </p:grpSpPr>
                  <p:sp>
                    <p:nvSpPr>
                      <p:cNvPr id="166" name="Isosceles Triangle 64">
                        <a:extLst>
                          <a:ext uri="{FF2B5EF4-FFF2-40B4-BE49-F238E27FC236}">
                            <a16:creationId xmlns:a16="http://schemas.microsoft.com/office/drawing/2014/main" id="{5BE336C3-062A-4716-A725-F3EE400BAEA4}"/>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67" name="Isosceles Triangle 65">
                        <a:extLst>
                          <a:ext uri="{FF2B5EF4-FFF2-40B4-BE49-F238E27FC236}">
                            <a16:creationId xmlns:a16="http://schemas.microsoft.com/office/drawing/2014/main" id="{B17116E4-1C59-49E0-9299-3F5B8851695D}"/>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68" name="Isosceles Triangle 66">
                        <a:extLst>
                          <a:ext uri="{FF2B5EF4-FFF2-40B4-BE49-F238E27FC236}">
                            <a16:creationId xmlns:a16="http://schemas.microsoft.com/office/drawing/2014/main" id="{DC6F6392-39FA-4A80-BB40-6297B5EEA541}"/>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61" name="Hexagon 160">
                  <a:extLst>
                    <a:ext uri="{FF2B5EF4-FFF2-40B4-BE49-F238E27FC236}">
                      <a16:creationId xmlns:a16="http://schemas.microsoft.com/office/drawing/2014/main" id="{7F4D7DF5-1A11-4A38-A2FA-A490E5E2B249}"/>
                    </a:ext>
                  </a:extLst>
                </p:cNvPr>
                <p:cNvSpPr/>
                <p:nvPr/>
              </p:nvSpPr>
              <p:spPr>
                <a:xfrm>
                  <a:off x="3501485" y="1598606"/>
                  <a:ext cx="4695069" cy="4093139"/>
                </a:xfrm>
                <a:prstGeom prst="hexagon">
                  <a:avLst>
                    <a:gd name="adj" fmla="val 28361"/>
                    <a:gd name="vf" fmla="val 115470"/>
                  </a:avLst>
                </a:prstGeom>
                <a:solidFill>
                  <a:srgbClr val="D7306D"/>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08" name="Group 107">
                <a:extLst>
                  <a:ext uri="{FF2B5EF4-FFF2-40B4-BE49-F238E27FC236}">
                    <a16:creationId xmlns:a16="http://schemas.microsoft.com/office/drawing/2014/main" id="{6B3079CF-D799-466F-A8DC-EF791E41E43A}"/>
                  </a:ext>
                </a:extLst>
              </p:cNvPr>
              <p:cNvGrpSpPr/>
              <p:nvPr/>
            </p:nvGrpSpPr>
            <p:grpSpPr>
              <a:xfrm>
                <a:off x="1514196" y="3403637"/>
                <a:ext cx="2447365" cy="2133600"/>
                <a:chOff x="2895600" y="1066800"/>
                <a:chExt cx="5943600" cy="5181600"/>
              </a:xfrm>
            </p:grpSpPr>
            <p:grpSp>
              <p:nvGrpSpPr>
                <p:cNvPr id="148" name="Group 147">
                  <a:extLst>
                    <a:ext uri="{FF2B5EF4-FFF2-40B4-BE49-F238E27FC236}">
                      <a16:creationId xmlns:a16="http://schemas.microsoft.com/office/drawing/2014/main" id="{A70EB7EE-4B8A-4C3A-9D33-EB3FEA577623}"/>
                    </a:ext>
                  </a:extLst>
                </p:cNvPr>
                <p:cNvGrpSpPr/>
                <p:nvPr/>
              </p:nvGrpSpPr>
              <p:grpSpPr>
                <a:xfrm>
                  <a:off x="2895600" y="1066800"/>
                  <a:ext cx="5943600" cy="5181600"/>
                  <a:chOff x="2895600" y="1066800"/>
                  <a:chExt cx="5943600" cy="5181600"/>
                </a:xfrm>
              </p:grpSpPr>
              <p:sp>
                <p:nvSpPr>
                  <p:cNvPr id="150" name="Hexagon 149">
                    <a:extLst>
                      <a:ext uri="{FF2B5EF4-FFF2-40B4-BE49-F238E27FC236}">
                        <a16:creationId xmlns:a16="http://schemas.microsoft.com/office/drawing/2014/main" id="{2F912194-9BDF-4571-9C26-CFEEBA4A092B}"/>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51" name="Group 150">
                    <a:extLst>
                      <a:ext uri="{FF2B5EF4-FFF2-40B4-BE49-F238E27FC236}">
                        <a16:creationId xmlns:a16="http://schemas.microsoft.com/office/drawing/2014/main" id="{88A39E53-4992-4B14-BB24-0C6B7FE9FDEA}"/>
                      </a:ext>
                    </a:extLst>
                  </p:cNvPr>
                  <p:cNvGrpSpPr/>
                  <p:nvPr/>
                </p:nvGrpSpPr>
                <p:grpSpPr>
                  <a:xfrm>
                    <a:off x="3601591" y="1219198"/>
                    <a:ext cx="4552074" cy="4876802"/>
                    <a:chOff x="3601591" y="1219198"/>
                    <a:chExt cx="4552074" cy="4876802"/>
                  </a:xfrm>
                </p:grpSpPr>
                <p:grpSp>
                  <p:nvGrpSpPr>
                    <p:cNvPr id="152" name="Group 151">
                      <a:extLst>
                        <a:ext uri="{FF2B5EF4-FFF2-40B4-BE49-F238E27FC236}">
                          <a16:creationId xmlns:a16="http://schemas.microsoft.com/office/drawing/2014/main" id="{03B85C6D-0AD7-4FEB-87A8-9D647B0E3225}"/>
                        </a:ext>
                      </a:extLst>
                    </p:cNvPr>
                    <p:cNvGrpSpPr/>
                    <p:nvPr/>
                  </p:nvGrpSpPr>
                  <p:grpSpPr>
                    <a:xfrm>
                      <a:off x="3601591" y="1219198"/>
                      <a:ext cx="4549019" cy="3238598"/>
                      <a:chOff x="3601591" y="1219198"/>
                      <a:chExt cx="4549019" cy="3238598"/>
                    </a:xfrm>
                  </p:grpSpPr>
                  <p:sp>
                    <p:nvSpPr>
                      <p:cNvPr id="157" name="Isosceles Triangle 55">
                        <a:extLst>
                          <a:ext uri="{FF2B5EF4-FFF2-40B4-BE49-F238E27FC236}">
                            <a16:creationId xmlns:a16="http://schemas.microsoft.com/office/drawing/2014/main" id="{0FB33140-9B63-41DB-9645-62CBDC707520}"/>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58" name="Isosceles Triangle 56">
                        <a:extLst>
                          <a:ext uri="{FF2B5EF4-FFF2-40B4-BE49-F238E27FC236}">
                            <a16:creationId xmlns:a16="http://schemas.microsoft.com/office/drawing/2014/main" id="{78830FAE-FB4C-412D-B51A-EF5D674CD25E}"/>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59" name="Isosceles Triangle 57">
                        <a:extLst>
                          <a:ext uri="{FF2B5EF4-FFF2-40B4-BE49-F238E27FC236}">
                            <a16:creationId xmlns:a16="http://schemas.microsoft.com/office/drawing/2014/main" id="{F6E93D5A-7B4A-46ED-AB9C-661673E1F978}"/>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53" name="Group 152">
                      <a:extLst>
                        <a:ext uri="{FF2B5EF4-FFF2-40B4-BE49-F238E27FC236}">
                          <a16:creationId xmlns:a16="http://schemas.microsoft.com/office/drawing/2014/main" id="{ACC2A940-F3A4-4BB3-A3C0-A716296B1F23}"/>
                        </a:ext>
                      </a:extLst>
                    </p:cNvPr>
                    <p:cNvGrpSpPr/>
                    <p:nvPr/>
                  </p:nvGrpSpPr>
                  <p:grpSpPr>
                    <a:xfrm flipV="1">
                      <a:off x="3604646" y="2857402"/>
                      <a:ext cx="4549019" cy="3238598"/>
                      <a:chOff x="3601591" y="1219198"/>
                      <a:chExt cx="4549019" cy="3238598"/>
                    </a:xfrm>
                  </p:grpSpPr>
                  <p:sp>
                    <p:nvSpPr>
                      <p:cNvPr id="154" name="Isosceles Triangle 52">
                        <a:extLst>
                          <a:ext uri="{FF2B5EF4-FFF2-40B4-BE49-F238E27FC236}">
                            <a16:creationId xmlns:a16="http://schemas.microsoft.com/office/drawing/2014/main" id="{1B5B7011-0B94-479C-AEF6-6F46A5B7948B}"/>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55" name="Isosceles Triangle 53">
                        <a:extLst>
                          <a:ext uri="{FF2B5EF4-FFF2-40B4-BE49-F238E27FC236}">
                            <a16:creationId xmlns:a16="http://schemas.microsoft.com/office/drawing/2014/main" id="{0D0B3AF9-1C8B-4747-BF26-4EF577F6E3C9}"/>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56" name="Isosceles Triangle 54">
                        <a:extLst>
                          <a:ext uri="{FF2B5EF4-FFF2-40B4-BE49-F238E27FC236}">
                            <a16:creationId xmlns:a16="http://schemas.microsoft.com/office/drawing/2014/main" id="{70E911CC-D545-4BC3-9481-37A54DFF779F}"/>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49" name="Hexagon 148">
                  <a:extLst>
                    <a:ext uri="{FF2B5EF4-FFF2-40B4-BE49-F238E27FC236}">
                      <a16:creationId xmlns:a16="http://schemas.microsoft.com/office/drawing/2014/main" id="{C2023C4A-FE64-4F4A-80B1-15C969B5EC04}"/>
                    </a:ext>
                  </a:extLst>
                </p:cNvPr>
                <p:cNvSpPr/>
                <p:nvPr/>
              </p:nvSpPr>
              <p:spPr>
                <a:xfrm>
                  <a:off x="3501485" y="1598606"/>
                  <a:ext cx="4695069" cy="4093139"/>
                </a:xfrm>
                <a:prstGeom prst="hexagon">
                  <a:avLst>
                    <a:gd name="adj" fmla="val 28361"/>
                    <a:gd name="vf" fmla="val 115470"/>
                  </a:avLst>
                </a:prstGeom>
                <a:solidFill>
                  <a:srgbClr val="767676"/>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09" name="Group 108">
                <a:extLst>
                  <a:ext uri="{FF2B5EF4-FFF2-40B4-BE49-F238E27FC236}">
                    <a16:creationId xmlns:a16="http://schemas.microsoft.com/office/drawing/2014/main" id="{1A108AB2-0607-46D9-B914-687803027284}"/>
                  </a:ext>
                </a:extLst>
              </p:cNvPr>
              <p:cNvGrpSpPr/>
              <p:nvPr/>
            </p:nvGrpSpPr>
            <p:grpSpPr>
              <a:xfrm>
                <a:off x="3370877" y="4472940"/>
                <a:ext cx="2447365" cy="2133600"/>
                <a:chOff x="2895600" y="1066800"/>
                <a:chExt cx="5943600" cy="5181600"/>
              </a:xfrm>
            </p:grpSpPr>
            <p:grpSp>
              <p:nvGrpSpPr>
                <p:cNvPr id="136" name="Group 135">
                  <a:extLst>
                    <a:ext uri="{FF2B5EF4-FFF2-40B4-BE49-F238E27FC236}">
                      <a16:creationId xmlns:a16="http://schemas.microsoft.com/office/drawing/2014/main" id="{918DD0BC-E989-4CB2-8EA6-467D349464B7}"/>
                    </a:ext>
                  </a:extLst>
                </p:cNvPr>
                <p:cNvGrpSpPr/>
                <p:nvPr/>
              </p:nvGrpSpPr>
              <p:grpSpPr>
                <a:xfrm>
                  <a:off x="2895600" y="1066800"/>
                  <a:ext cx="5943600" cy="5181600"/>
                  <a:chOff x="2895600" y="1066800"/>
                  <a:chExt cx="5943600" cy="5181600"/>
                </a:xfrm>
              </p:grpSpPr>
              <p:sp>
                <p:nvSpPr>
                  <p:cNvPr id="138" name="Hexagon 137">
                    <a:extLst>
                      <a:ext uri="{FF2B5EF4-FFF2-40B4-BE49-F238E27FC236}">
                        <a16:creationId xmlns:a16="http://schemas.microsoft.com/office/drawing/2014/main" id="{A3D11363-8DB7-4DCE-A15E-40F89E637C1B}"/>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39" name="Group 138">
                    <a:extLst>
                      <a:ext uri="{FF2B5EF4-FFF2-40B4-BE49-F238E27FC236}">
                        <a16:creationId xmlns:a16="http://schemas.microsoft.com/office/drawing/2014/main" id="{6226F178-CEC9-4473-8A6B-6572188FC723}"/>
                      </a:ext>
                    </a:extLst>
                  </p:cNvPr>
                  <p:cNvGrpSpPr/>
                  <p:nvPr/>
                </p:nvGrpSpPr>
                <p:grpSpPr>
                  <a:xfrm>
                    <a:off x="3601591" y="1219198"/>
                    <a:ext cx="4552074" cy="4876802"/>
                    <a:chOff x="3601591" y="1219198"/>
                    <a:chExt cx="4552074" cy="4876802"/>
                  </a:xfrm>
                </p:grpSpPr>
                <p:grpSp>
                  <p:nvGrpSpPr>
                    <p:cNvPr id="140" name="Group 139">
                      <a:extLst>
                        <a:ext uri="{FF2B5EF4-FFF2-40B4-BE49-F238E27FC236}">
                          <a16:creationId xmlns:a16="http://schemas.microsoft.com/office/drawing/2014/main" id="{10753C0F-002D-4BAC-8858-87CAAB301B31}"/>
                        </a:ext>
                      </a:extLst>
                    </p:cNvPr>
                    <p:cNvGrpSpPr/>
                    <p:nvPr/>
                  </p:nvGrpSpPr>
                  <p:grpSpPr>
                    <a:xfrm>
                      <a:off x="3601591" y="1219198"/>
                      <a:ext cx="4549019" cy="3238598"/>
                      <a:chOff x="3601591" y="1219198"/>
                      <a:chExt cx="4549019" cy="3238598"/>
                    </a:xfrm>
                  </p:grpSpPr>
                  <p:sp>
                    <p:nvSpPr>
                      <p:cNvPr id="145" name="Isosceles Triangle 43">
                        <a:extLst>
                          <a:ext uri="{FF2B5EF4-FFF2-40B4-BE49-F238E27FC236}">
                            <a16:creationId xmlns:a16="http://schemas.microsoft.com/office/drawing/2014/main" id="{C4835C22-D157-4DE6-B6DC-EFADEBB0AE85}"/>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46" name="Isosceles Triangle 44">
                        <a:extLst>
                          <a:ext uri="{FF2B5EF4-FFF2-40B4-BE49-F238E27FC236}">
                            <a16:creationId xmlns:a16="http://schemas.microsoft.com/office/drawing/2014/main" id="{1E504A43-BEDC-4E78-ABCF-12E18E5B9A52}"/>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47" name="Isosceles Triangle 45">
                        <a:extLst>
                          <a:ext uri="{FF2B5EF4-FFF2-40B4-BE49-F238E27FC236}">
                            <a16:creationId xmlns:a16="http://schemas.microsoft.com/office/drawing/2014/main" id="{C4931C1B-A138-4385-BECD-428843A26400}"/>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41" name="Group 140">
                      <a:extLst>
                        <a:ext uri="{FF2B5EF4-FFF2-40B4-BE49-F238E27FC236}">
                          <a16:creationId xmlns:a16="http://schemas.microsoft.com/office/drawing/2014/main" id="{7AD6660B-D690-4376-9923-1B00BE53D35B}"/>
                        </a:ext>
                      </a:extLst>
                    </p:cNvPr>
                    <p:cNvGrpSpPr/>
                    <p:nvPr/>
                  </p:nvGrpSpPr>
                  <p:grpSpPr>
                    <a:xfrm flipV="1">
                      <a:off x="3604646" y="2857402"/>
                      <a:ext cx="4549019" cy="3238598"/>
                      <a:chOff x="3601591" y="1219198"/>
                      <a:chExt cx="4549019" cy="3238598"/>
                    </a:xfrm>
                  </p:grpSpPr>
                  <p:sp>
                    <p:nvSpPr>
                      <p:cNvPr id="142" name="Isosceles Triangle 40">
                        <a:extLst>
                          <a:ext uri="{FF2B5EF4-FFF2-40B4-BE49-F238E27FC236}">
                            <a16:creationId xmlns:a16="http://schemas.microsoft.com/office/drawing/2014/main" id="{FE4580E8-09C8-44A5-8DAC-128247A68171}"/>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43" name="Isosceles Triangle 41">
                        <a:extLst>
                          <a:ext uri="{FF2B5EF4-FFF2-40B4-BE49-F238E27FC236}">
                            <a16:creationId xmlns:a16="http://schemas.microsoft.com/office/drawing/2014/main" id="{ABD7A129-9B0F-4D7B-AAB8-B80DC05C5482}"/>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44" name="Isosceles Triangle 42">
                        <a:extLst>
                          <a:ext uri="{FF2B5EF4-FFF2-40B4-BE49-F238E27FC236}">
                            <a16:creationId xmlns:a16="http://schemas.microsoft.com/office/drawing/2014/main" id="{582AF5F7-BB80-4D2E-A489-681319D422B6}"/>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37" name="Hexagon 136">
                  <a:extLst>
                    <a:ext uri="{FF2B5EF4-FFF2-40B4-BE49-F238E27FC236}">
                      <a16:creationId xmlns:a16="http://schemas.microsoft.com/office/drawing/2014/main" id="{00D1079D-C802-4433-AB97-911FDCAE04D3}"/>
                    </a:ext>
                  </a:extLst>
                </p:cNvPr>
                <p:cNvSpPr/>
                <p:nvPr/>
              </p:nvSpPr>
              <p:spPr>
                <a:xfrm>
                  <a:off x="3501485" y="1598606"/>
                  <a:ext cx="4695069" cy="4093139"/>
                </a:xfrm>
                <a:prstGeom prst="hexagon">
                  <a:avLst>
                    <a:gd name="adj" fmla="val 28361"/>
                    <a:gd name="vf" fmla="val 115470"/>
                  </a:avLst>
                </a:prstGeom>
                <a:solidFill>
                  <a:srgbClr val="0F6DFF"/>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10" name="Group 109">
                <a:extLst>
                  <a:ext uri="{FF2B5EF4-FFF2-40B4-BE49-F238E27FC236}">
                    <a16:creationId xmlns:a16="http://schemas.microsoft.com/office/drawing/2014/main" id="{F7EA03A7-C429-46C8-9832-3A9C077AA741}"/>
                  </a:ext>
                </a:extLst>
              </p:cNvPr>
              <p:cNvGrpSpPr/>
              <p:nvPr/>
            </p:nvGrpSpPr>
            <p:grpSpPr>
              <a:xfrm>
                <a:off x="5229905" y="1264457"/>
                <a:ext cx="2447365" cy="2133600"/>
                <a:chOff x="2895600" y="1066800"/>
                <a:chExt cx="5943600" cy="5181600"/>
              </a:xfrm>
            </p:grpSpPr>
            <p:grpSp>
              <p:nvGrpSpPr>
                <p:cNvPr id="124" name="Group 123">
                  <a:extLst>
                    <a:ext uri="{FF2B5EF4-FFF2-40B4-BE49-F238E27FC236}">
                      <a16:creationId xmlns:a16="http://schemas.microsoft.com/office/drawing/2014/main" id="{3C6601C9-AF92-4F7A-8EF4-AFADC482DDD9}"/>
                    </a:ext>
                  </a:extLst>
                </p:cNvPr>
                <p:cNvGrpSpPr/>
                <p:nvPr/>
              </p:nvGrpSpPr>
              <p:grpSpPr>
                <a:xfrm>
                  <a:off x="2895600" y="1066800"/>
                  <a:ext cx="5943600" cy="5181600"/>
                  <a:chOff x="2895600" y="1066800"/>
                  <a:chExt cx="5943600" cy="5181600"/>
                </a:xfrm>
              </p:grpSpPr>
              <p:sp>
                <p:nvSpPr>
                  <p:cNvPr id="126" name="Hexagon 125">
                    <a:extLst>
                      <a:ext uri="{FF2B5EF4-FFF2-40B4-BE49-F238E27FC236}">
                        <a16:creationId xmlns:a16="http://schemas.microsoft.com/office/drawing/2014/main" id="{B083A863-AE66-4AF3-9B50-32A7C963C5B9}"/>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27" name="Group 126">
                    <a:extLst>
                      <a:ext uri="{FF2B5EF4-FFF2-40B4-BE49-F238E27FC236}">
                        <a16:creationId xmlns:a16="http://schemas.microsoft.com/office/drawing/2014/main" id="{D266F494-DC4B-4DAB-A6CB-138564331A62}"/>
                      </a:ext>
                    </a:extLst>
                  </p:cNvPr>
                  <p:cNvGrpSpPr/>
                  <p:nvPr/>
                </p:nvGrpSpPr>
                <p:grpSpPr>
                  <a:xfrm>
                    <a:off x="3601591" y="1219198"/>
                    <a:ext cx="4552074" cy="4876802"/>
                    <a:chOff x="3601591" y="1219198"/>
                    <a:chExt cx="4552074" cy="4876802"/>
                  </a:xfrm>
                </p:grpSpPr>
                <p:grpSp>
                  <p:nvGrpSpPr>
                    <p:cNvPr id="128" name="Group 127">
                      <a:extLst>
                        <a:ext uri="{FF2B5EF4-FFF2-40B4-BE49-F238E27FC236}">
                          <a16:creationId xmlns:a16="http://schemas.microsoft.com/office/drawing/2014/main" id="{A617BE90-39C5-457E-939E-3AA993AD1113}"/>
                        </a:ext>
                      </a:extLst>
                    </p:cNvPr>
                    <p:cNvGrpSpPr/>
                    <p:nvPr/>
                  </p:nvGrpSpPr>
                  <p:grpSpPr>
                    <a:xfrm>
                      <a:off x="3601591" y="1219198"/>
                      <a:ext cx="4549019" cy="3238598"/>
                      <a:chOff x="3601591" y="1219198"/>
                      <a:chExt cx="4549019" cy="3238598"/>
                    </a:xfrm>
                  </p:grpSpPr>
                  <p:sp>
                    <p:nvSpPr>
                      <p:cNvPr id="133" name="Isosceles Triangle 31">
                        <a:extLst>
                          <a:ext uri="{FF2B5EF4-FFF2-40B4-BE49-F238E27FC236}">
                            <a16:creationId xmlns:a16="http://schemas.microsoft.com/office/drawing/2014/main" id="{4E7E5B15-7D3C-4F65-9026-E359A34EEB5E}"/>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34" name="Isosceles Triangle 32">
                        <a:extLst>
                          <a:ext uri="{FF2B5EF4-FFF2-40B4-BE49-F238E27FC236}">
                            <a16:creationId xmlns:a16="http://schemas.microsoft.com/office/drawing/2014/main" id="{8FADFB8F-CBEC-4BE2-9882-71DE039CBC0F}"/>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35" name="Isosceles Triangle 33">
                        <a:extLst>
                          <a:ext uri="{FF2B5EF4-FFF2-40B4-BE49-F238E27FC236}">
                            <a16:creationId xmlns:a16="http://schemas.microsoft.com/office/drawing/2014/main" id="{6324BFDC-8667-497E-821C-42209190C4EE}"/>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29" name="Group 128">
                      <a:extLst>
                        <a:ext uri="{FF2B5EF4-FFF2-40B4-BE49-F238E27FC236}">
                          <a16:creationId xmlns:a16="http://schemas.microsoft.com/office/drawing/2014/main" id="{64CE3F62-3AD1-4F29-ACBA-4709CCD6C50A}"/>
                        </a:ext>
                      </a:extLst>
                    </p:cNvPr>
                    <p:cNvGrpSpPr/>
                    <p:nvPr/>
                  </p:nvGrpSpPr>
                  <p:grpSpPr>
                    <a:xfrm flipV="1">
                      <a:off x="3604646" y="2857402"/>
                      <a:ext cx="4549019" cy="3238598"/>
                      <a:chOff x="3601591" y="1219198"/>
                      <a:chExt cx="4549019" cy="3238598"/>
                    </a:xfrm>
                  </p:grpSpPr>
                  <p:sp>
                    <p:nvSpPr>
                      <p:cNvPr id="130" name="Isosceles Triangle 28">
                        <a:extLst>
                          <a:ext uri="{FF2B5EF4-FFF2-40B4-BE49-F238E27FC236}">
                            <a16:creationId xmlns:a16="http://schemas.microsoft.com/office/drawing/2014/main" id="{6B60FA55-1C40-4BFD-9040-435FE2E33AC1}"/>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31" name="Isosceles Triangle 29">
                        <a:extLst>
                          <a:ext uri="{FF2B5EF4-FFF2-40B4-BE49-F238E27FC236}">
                            <a16:creationId xmlns:a16="http://schemas.microsoft.com/office/drawing/2014/main" id="{5AD5F9FC-AA1D-4466-A268-879F55A2BBB6}"/>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32" name="Isosceles Triangle 30">
                        <a:extLst>
                          <a:ext uri="{FF2B5EF4-FFF2-40B4-BE49-F238E27FC236}">
                            <a16:creationId xmlns:a16="http://schemas.microsoft.com/office/drawing/2014/main" id="{C1447910-E630-464D-8ACF-D8073A9CF6A4}"/>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25" name="Hexagon 124">
                  <a:extLst>
                    <a:ext uri="{FF2B5EF4-FFF2-40B4-BE49-F238E27FC236}">
                      <a16:creationId xmlns:a16="http://schemas.microsoft.com/office/drawing/2014/main" id="{345AC369-A345-4348-B16B-932EC19928F0}"/>
                    </a:ext>
                  </a:extLst>
                </p:cNvPr>
                <p:cNvSpPr/>
                <p:nvPr/>
              </p:nvSpPr>
              <p:spPr>
                <a:xfrm>
                  <a:off x="3501485" y="1598606"/>
                  <a:ext cx="4695069" cy="4093139"/>
                </a:xfrm>
                <a:prstGeom prst="hexagon">
                  <a:avLst>
                    <a:gd name="adj" fmla="val 28361"/>
                    <a:gd name="vf" fmla="val 115470"/>
                  </a:avLst>
                </a:prstGeom>
                <a:solidFill>
                  <a:srgbClr val="924CFC"/>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11" name="Group 110">
                <a:extLst>
                  <a:ext uri="{FF2B5EF4-FFF2-40B4-BE49-F238E27FC236}">
                    <a16:creationId xmlns:a16="http://schemas.microsoft.com/office/drawing/2014/main" id="{B3502E24-C26E-4EBC-BC0A-BB8F5D1FE485}"/>
                  </a:ext>
                </a:extLst>
              </p:cNvPr>
              <p:cNvGrpSpPr/>
              <p:nvPr/>
            </p:nvGrpSpPr>
            <p:grpSpPr>
              <a:xfrm>
                <a:off x="5229905" y="3406141"/>
                <a:ext cx="2447365" cy="2133600"/>
                <a:chOff x="2895600" y="1066800"/>
                <a:chExt cx="5943600" cy="5181600"/>
              </a:xfrm>
            </p:grpSpPr>
            <p:grpSp>
              <p:nvGrpSpPr>
                <p:cNvPr id="112" name="Group 111">
                  <a:extLst>
                    <a:ext uri="{FF2B5EF4-FFF2-40B4-BE49-F238E27FC236}">
                      <a16:creationId xmlns:a16="http://schemas.microsoft.com/office/drawing/2014/main" id="{499993B4-27F7-421D-A827-27E4394A9340}"/>
                    </a:ext>
                  </a:extLst>
                </p:cNvPr>
                <p:cNvGrpSpPr/>
                <p:nvPr/>
              </p:nvGrpSpPr>
              <p:grpSpPr>
                <a:xfrm>
                  <a:off x="2895600" y="1066800"/>
                  <a:ext cx="5943600" cy="5181600"/>
                  <a:chOff x="2895600" y="1066800"/>
                  <a:chExt cx="5943600" cy="5181600"/>
                </a:xfrm>
              </p:grpSpPr>
              <p:sp>
                <p:nvSpPr>
                  <p:cNvPr id="114" name="Hexagon 113">
                    <a:extLst>
                      <a:ext uri="{FF2B5EF4-FFF2-40B4-BE49-F238E27FC236}">
                        <a16:creationId xmlns:a16="http://schemas.microsoft.com/office/drawing/2014/main" id="{6B8735B1-BF66-461C-ACAE-5696C58AB0AE}"/>
                      </a:ext>
                    </a:extLst>
                  </p:cNvPr>
                  <p:cNvSpPr/>
                  <p:nvPr/>
                </p:nvSpPr>
                <p:spPr>
                  <a:xfrm>
                    <a:off x="2895600" y="1066800"/>
                    <a:ext cx="5943600" cy="5181600"/>
                  </a:xfrm>
                  <a:prstGeom prst="hexagon">
                    <a:avLst>
                      <a:gd name="adj" fmla="val 28361"/>
                      <a:gd name="vf" fmla="val 115470"/>
                    </a:avLst>
                  </a:prstGeom>
                  <a:gradFill flip="none" rotWithShape="1">
                    <a:gsLst>
                      <a:gs pos="56000">
                        <a:sysClr val="window" lastClr="FFFFFF"/>
                      </a:gs>
                      <a:gs pos="47000">
                        <a:srgbClr val="DBDBDB"/>
                      </a:gs>
                    </a:gsLst>
                    <a:lin ang="12600000" scaled="0"/>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nvGrpSpPr>
                  <p:cNvPr id="115" name="Group 114">
                    <a:extLst>
                      <a:ext uri="{FF2B5EF4-FFF2-40B4-BE49-F238E27FC236}">
                        <a16:creationId xmlns:a16="http://schemas.microsoft.com/office/drawing/2014/main" id="{ACDB2704-9968-4DBD-8ABE-995BB5BD183A}"/>
                      </a:ext>
                    </a:extLst>
                  </p:cNvPr>
                  <p:cNvGrpSpPr/>
                  <p:nvPr/>
                </p:nvGrpSpPr>
                <p:grpSpPr>
                  <a:xfrm>
                    <a:off x="3601591" y="1219198"/>
                    <a:ext cx="4552074" cy="4876802"/>
                    <a:chOff x="3601591" y="1219198"/>
                    <a:chExt cx="4552074" cy="4876802"/>
                  </a:xfrm>
                </p:grpSpPr>
                <p:grpSp>
                  <p:nvGrpSpPr>
                    <p:cNvPr id="116" name="Group 115">
                      <a:extLst>
                        <a:ext uri="{FF2B5EF4-FFF2-40B4-BE49-F238E27FC236}">
                          <a16:creationId xmlns:a16="http://schemas.microsoft.com/office/drawing/2014/main" id="{EBB310FC-6637-4EAF-A957-A55904FCE73F}"/>
                        </a:ext>
                      </a:extLst>
                    </p:cNvPr>
                    <p:cNvGrpSpPr/>
                    <p:nvPr/>
                  </p:nvGrpSpPr>
                  <p:grpSpPr>
                    <a:xfrm>
                      <a:off x="3601591" y="1219198"/>
                      <a:ext cx="4549019" cy="3238598"/>
                      <a:chOff x="3601591" y="1219198"/>
                      <a:chExt cx="4549019" cy="3238598"/>
                    </a:xfrm>
                  </p:grpSpPr>
                  <p:sp>
                    <p:nvSpPr>
                      <p:cNvPr id="121" name="Isosceles Triangle 19">
                        <a:extLst>
                          <a:ext uri="{FF2B5EF4-FFF2-40B4-BE49-F238E27FC236}">
                            <a16:creationId xmlns:a16="http://schemas.microsoft.com/office/drawing/2014/main" id="{64F56CB6-90C7-4550-836C-EAA189799A2C}"/>
                          </a:ext>
                        </a:extLst>
                      </p:cNvPr>
                      <p:cNvSpPr/>
                      <p:nvPr/>
                    </p:nvSpPr>
                    <p:spPr>
                      <a:xfrm rot="7188573">
                        <a:off x="3406917" y="1829696"/>
                        <a:ext cx="2822774" cy="2433426"/>
                      </a:xfrm>
                      <a:prstGeom prst="triangle">
                        <a:avLst/>
                      </a:prstGeom>
                      <a:solidFill>
                        <a:srgbClr val="D8D8D8"/>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22" name="Isosceles Triangle 20">
                        <a:extLst>
                          <a:ext uri="{FF2B5EF4-FFF2-40B4-BE49-F238E27FC236}">
                            <a16:creationId xmlns:a16="http://schemas.microsoft.com/office/drawing/2014/main" id="{E8E5645D-9D2F-47D7-8988-18D963AAB294}"/>
                          </a:ext>
                        </a:extLst>
                      </p:cNvPr>
                      <p:cNvSpPr/>
                      <p:nvPr/>
                    </p:nvSpPr>
                    <p:spPr>
                      <a:xfrm rot="10800000">
                        <a:off x="4461837" y="1219198"/>
                        <a:ext cx="2828544" cy="2438401"/>
                      </a:xfrm>
                      <a:prstGeom prst="triangle">
                        <a:avLst/>
                      </a:prstGeom>
                      <a:solidFill>
                        <a:srgbClr val="E1E1E1"/>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23" name="Isosceles Triangle 21">
                        <a:extLst>
                          <a:ext uri="{FF2B5EF4-FFF2-40B4-BE49-F238E27FC236}">
                            <a16:creationId xmlns:a16="http://schemas.microsoft.com/office/drawing/2014/main" id="{515866FE-53FD-4D5A-A56D-8C9F201C2DDD}"/>
                          </a:ext>
                        </a:extLst>
                      </p:cNvPr>
                      <p:cNvSpPr/>
                      <p:nvPr/>
                    </p:nvSpPr>
                    <p:spPr>
                      <a:xfrm rot="3612375" flipH="1" flipV="1">
                        <a:off x="5522510" y="1829599"/>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nvGrpSpPr>
                    <p:cNvPr id="117" name="Group 116">
                      <a:extLst>
                        <a:ext uri="{FF2B5EF4-FFF2-40B4-BE49-F238E27FC236}">
                          <a16:creationId xmlns:a16="http://schemas.microsoft.com/office/drawing/2014/main" id="{5955C5D1-40E4-4A87-976C-D819F19CBCB5}"/>
                        </a:ext>
                      </a:extLst>
                    </p:cNvPr>
                    <p:cNvGrpSpPr/>
                    <p:nvPr/>
                  </p:nvGrpSpPr>
                  <p:grpSpPr>
                    <a:xfrm flipV="1">
                      <a:off x="3604646" y="2857402"/>
                      <a:ext cx="4549019" cy="3238598"/>
                      <a:chOff x="3601591" y="1219198"/>
                      <a:chExt cx="4549019" cy="3238598"/>
                    </a:xfrm>
                  </p:grpSpPr>
                  <p:sp>
                    <p:nvSpPr>
                      <p:cNvPr id="118" name="Isosceles Triangle 16">
                        <a:extLst>
                          <a:ext uri="{FF2B5EF4-FFF2-40B4-BE49-F238E27FC236}">
                            <a16:creationId xmlns:a16="http://schemas.microsoft.com/office/drawing/2014/main" id="{AE5F2BA1-6799-4BDB-9EA3-F7292917976D}"/>
                          </a:ext>
                        </a:extLst>
                      </p:cNvPr>
                      <p:cNvSpPr/>
                      <p:nvPr/>
                    </p:nvSpPr>
                    <p:spPr>
                      <a:xfrm rot="7188573">
                        <a:off x="3406917" y="1829696"/>
                        <a:ext cx="2822774" cy="2433426"/>
                      </a:xfrm>
                      <a:prstGeom prst="triangle">
                        <a:avLst/>
                      </a:prstGeom>
                      <a:solidFill>
                        <a:srgbClr val="ECECEC"/>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19" name="Isosceles Triangle 17">
                        <a:extLst>
                          <a:ext uri="{FF2B5EF4-FFF2-40B4-BE49-F238E27FC236}">
                            <a16:creationId xmlns:a16="http://schemas.microsoft.com/office/drawing/2014/main" id="{D7E1FC6F-B183-4506-8306-4391F4CC2E99}"/>
                          </a:ext>
                        </a:extLst>
                      </p:cNvPr>
                      <p:cNvSpPr/>
                      <p:nvPr/>
                    </p:nvSpPr>
                    <p:spPr>
                      <a:xfrm rot="10800000">
                        <a:off x="4461837" y="1219198"/>
                        <a:ext cx="2828544" cy="2438401"/>
                      </a:xfrm>
                      <a:prstGeom prst="triangle">
                        <a:avLst/>
                      </a:prstGeom>
                      <a:solidFill>
                        <a:srgbClr val="F7F7F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20" name="Isosceles Triangle 18">
                        <a:extLst>
                          <a:ext uri="{FF2B5EF4-FFF2-40B4-BE49-F238E27FC236}">
                            <a16:creationId xmlns:a16="http://schemas.microsoft.com/office/drawing/2014/main" id="{3F456CA7-248E-4B80-88E6-793EE5D285D0}"/>
                          </a:ext>
                        </a:extLst>
                      </p:cNvPr>
                      <p:cNvSpPr/>
                      <p:nvPr/>
                    </p:nvSpPr>
                    <p:spPr>
                      <a:xfrm rot="3612375" flipH="1" flipV="1">
                        <a:off x="5522510" y="1829599"/>
                        <a:ext cx="2822774" cy="2433426"/>
                      </a:xfrm>
                      <a:prstGeom prst="triangl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grpSp>
            <p:sp>
              <p:nvSpPr>
                <p:cNvPr id="113" name="Hexagon 112">
                  <a:extLst>
                    <a:ext uri="{FF2B5EF4-FFF2-40B4-BE49-F238E27FC236}">
                      <a16:creationId xmlns:a16="http://schemas.microsoft.com/office/drawing/2014/main" id="{D2BBDD99-F6B8-4A7F-BD2E-049528A339D7}"/>
                    </a:ext>
                  </a:extLst>
                </p:cNvPr>
                <p:cNvSpPr/>
                <p:nvPr/>
              </p:nvSpPr>
              <p:spPr>
                <a:xfrm>
                  <a:off x="3501485" y="1598606"/>
                  <a:ext cx="4695069" cy="4093139"/>
                </a:xfrm>
                <a:prstGeom prst="hexagon">
                  <a:avLst>
                    <a:gd name="adj" fmla="val 28361"/>
                    <a:gd name="vf" fmla="val 115470"/>
                  </a:avLst>
                </a:prstGeom>
                <a:solidFill>
                  <a:srgbClr val="008381"/>
                </a:solidFill>
                <a:ln w="6350" cap="flat" cmpd="sng" algn="ctr">
                  <a:noFill/>
                  <a:prstDash val="solid"/>
                  <a:miter lim="800000"/>
                </a:ln>
                <a:effectLst>
                  <a:innerShdw blurRad="139700" dist="381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grpSp>
        </p:grpSp>
        <p:sp>
          <p:nvSpPr>
            <p:cNvPr id="99" name="TextBox 98">
              <a:extLst>
                <a:ext uri="{FF2B5EF4-FFF2-40B4-BE49-F238E27FC236}">
                  <a16:creationId xmlns:a16="http://schemas.microsoft.com/office/drawing/2014/main" id="{96D756BC-DB63-460E-A6A9-82A68D4C018F}"/>
                </a:ext>
              </a:extLst>
            </p:cNvPr>
            <p:cNvSpPr txBox="1"/>
            <p:nvPr/>
          </p:nvSpPr>
          <p:spPr>
            <a:xfrm>
              <a:off x="2424892" y="1570330"/>
              <a:ext cx="1594909" cy="3941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Isolation</a:t>
              </a:r>
            </a:p>
          </p:txBody>
        </p:sp>
        <p:sp>
          <p:nvSpPr>
            <p:cNvPr id="100" name="TextBox 99">
              <a:extLst>
                <a:ext uri="{FF2B5EF4-FFF2-40B4-BE49-F238E27FC236}">
                  <a16:creationId xmlns:a16="http://schemas.microsoft.com/office/drawing/2014/main" id="{0CA3A4A1-63F6-4542-8DF1-E4B41095C994}"/>
                </a:ext>
              </a:extLst>
            </p:cNvPr>
            <p:cNvSpPr txBox="1"/>
            <p:nvPr/>
          </p:nvSpPr>
          <p:spPr>
            <a:xfrm>
              <a:off x="4338143" y="2704974"/>
              <a:ext cx="1644873" cy="3941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Evolutionary</a:t>
              </a:r>
            </a:p>
          </p:txBody>
        </p:sp>
        <p:sp>
          <p:nvSpPr>
            <p:cNvPr id="101" name="TextBox 100">
              <a:extLst>
                <a:ext uri="{FF2B5EF4-FFF2-40B4-BE49-F238E27FC236}">
                  <a16:creationId xmlns:a16="http://schemas.microsoft.com/office/drawing/2014/main" id="{99F67D8A-8948-4638-BDE6-2236E746E660}"/>
                </a:ext>
              </a:extLst>
            </p:cNvPr>
            <p:cNvSpPr txBox="1"/>
            <p:nvPr/>
          </p:nvSpPr>
          <p:spPr>
            <a:xfrm>
              <a:off x="4227069" y="4430004"/>
              <a:ext cx="1741145" cy="98549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Faster Project Development</a:t>
              </a:r>
            </a:p>
          </p:txBody>
        </p:sp>
        <p:sp>
          <p:nvSpPr>
            <p:cNvPr id="102" name="TextBox 101">
              <a:extLst>
                <a:ext uri="{FF2B5EF4-FFF2-40B4-BE49-F238E27FC236}">
                  <a16:creationId xmlns:a16="http://schemas.microsoft.com/office/drawing/2014/main" id="{61243474-81E2-4129-B026-01E97B230B92}"/>
                </a:ext>
              </a:extLst>
            </p:cNvPr>
            <p:cNvSpPr txBox="1"/>
            <p:nvPr/>
          </p:nvSpPr>
          <p:spPr>
            <a:xfrm>
              <a:off x="2414589" y="5883743"/>
              <a:ext cx="1489364" cy="3941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Flexibility</a:t>
              </a:r>
            </a:p>
          </p:txBody>
        </p:sp>
        <p:sp>
          <p:nvSpPr>
            <p:cNvPr id="103" name="TextBox 102">
              <a:extLst>
                <a:ext uri="{FF2B5EF4-FFF2-40B4-BE49-F238E27FC236}">
                  <a16:creationId xmlns:a16="http://schemas.microsoft.com/office/drawing/2014/main" id="{BF6BFB4C-5006-4B84-B235-DB46B5BD4D4F}"/>
                </a:ext>
              </a:extLst>
            </p:cNvPr>
            <p:cNvSpPr txBox="1"/>
            <p:nvPr/>
          </p:nvSpPr>
          <p:spPr>
            <a:xfrm>
              <a:off x="583883" y="4801611"/>
              <a:ext cx="1649458" cy="3941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Productivity</a:t>
              </a:r>
            </a:p>
          </p:txBody>
        </p:sp>
        <p:sp>
          <p:nvSpPr>
            <p:cNvPr id="104" name="TextBox 103">
              <a:extLst>
                <a:ext uri="{FF2B5EF4-FFF2-40B4-BE49-F238E27FC236}">
                  <a16:creationId xmlns:a16="http://schemas.microsoft.com/office/drawing/2014/main" id="{FC53CC21-75D1-4923-9129-45B93026F00E}"/>
                </a:ext>
              </a:extLst>
            </p:cNvPr>
            <p:cNvSpPr txBox="1"/>
            <p:nvPr/>
          </p:nvSpPr>
          <p:spPr>
            <a:xfrm>
              <a:off x="575051" y="2664876"/>
              <a:ext cx="1658291" cy="3941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IBM Plex Sans" panose="020B0503050203000203" pitchFamily="34" charset="0"/>
                </a:rPr>
                <a:t>Scalability</a:t>
              </a:r>
            </a:p>
          </p:txBody>
        </p:sp>
        <p:sp>
          <p:nvSpPr>
            <p:cNvPr id="105" name="TextBox 104">
              <a:extLst>
                <a:ext uri="{FF2B5EF4-FFF2-40B4-BE49-F238E27FC236}">
                  <a16:creationId xmlns:a16="http://schemas.microsoft.com/office/drawing/2014/main" id="{D43D0B39-8E48-4C13-BB95-0774AAE0B45A}"/>
                </a:ext>
              </a:extLst>
            </p:cNvPr>
            <p:cNvSpPr txBox="1"/>
            <p:nvPr/>
          </p:nvSpPr>
          <p:spPr>
            <a:xfrm>
              <a:off x="2324039" y="3717694"/>
              <a:ext cx="1903030" cy="4598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2200" b="1" i="0" u="none" strike="noStrike" kern="0" cap="none" spc="0" normalizeH="0" baseline="0" noProof="0" dirty="0">
                  <a:ln>
                    <a:noFill/>
                  </a:ln>
                  <a:solidFill>
                    <a:prstClr val="black"/>
                  </a:solidFill>
                  <a:effectLst/>
                  <a:uLnTx/>
                  <a:uFillTx/>
                  <a:latin typeface="IBM Plex Sans" panose="020B0503050203000203" pitchFamily="34" charset="0"/>
                </a:rPr>
                <a:t>Advantages</a:t>
              </a:r>
              <a:endParaRPr kumimoji="0" lang="en-US" sz="2200" b="1" i="0" u="none" strike="noStrike" kern="0" cap="none" spc="0" normalizeH="0" baseline="0" noProof="0" dirty="0">
                <a:ln>
                  <a:noFill/>
                </a:ln>
                <a:solidFill>
                  <a:prstClr val="white"/>
                </a:solidFill>
                <a:effectLst/>
                <a:uLnTx/>
                <a:uFillTx/>
                <a:latin typeface="IBM Plex Sans" panose="020B0503050203000203" pitchFamily="34" charset="0"/>
              </a:endParaRPr>
            </a:p>
          </p:txBody>
        </p:sp>
      </p:grpSp>
    </p:spTree>
    <p:extLst>
      <p:ext uri="{BB962C8B-B14F-4D97-AF65-F5344CB8AC3E}">
        <p14:creationId xmlns:p14="http://schemas.microsoft.com/office/powerpoint/2010/main" val="885536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9EBD-5B05-4983-AF2D-CA9CECDDD828}"/>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D4EE1C4-600A-464E-B7C5-96AD6F2D24A0}"/>
              </a:ext>
            </a:extLst>
          </p:cNvPr>
          <p:cNvSpPr>
            <a:spLocks noGrp="1"/>
          </p:cNvSpPr>
          <p:nvPr>
            <p:ph type="title"/>
          </p:nvPr>
        </p:nvSpPr>
        <p:spPr/>
        <p:txBody>
          <a:bodyPr/>
          <a:lstStyle/>
          <a:p>
            <a:r>
              <a:rPr lang="en-IN" dirty="0"/>
              <a:t>Reasons to shift to Microservices</a:t>
            </a:r>
          </a:p>
        </p:txBody>
      </p:sp>
      <p:sp>
        <p:nvSpPr>
          <p:cNvPr id="4" name="Rectangle 3">
            <a:extLst>
              <a:ext uri="{FF2B5EF4-FFF2-40B4-BE49-F238E27FC236}">
                <a16:creationId xmlns:a16="http://schemas.microsoft.com/office/drawing/2014/main" id="{D876044E-6D29-4C5F-A39A-956BF586D2EB}"/>
              </a:ext>
            </a:extLst>
          </p:cNvPr>
          <p:cNvSpPr/>
          <p:nvPr/>
        </p:nvSpPr>
        <p:spPr>
          <a:xfrm>
            <a:off x="0" y="1920240"/>
            <a:ext cx="14310360" cy="5907024"/>
          </a:xfrm>
          <a:prstGeom prst="rect">
            <a:avLst/>
          </a:prstGeom>
          <a:ln>
            <a:noFill/>
          </a:ln>
        </p:spPr>
      </p:sp>
      <p:pic>
        <p:nvPicPr>
          <p:cNvPr id="3" name="Picture 2">
            <a:extLst>
              <a:ext uri="{FF2B5EF4-FFF2-40B4-BE49-F238E27FC236}">
                <a16:creationId xmlns:a16="http://schemas.microsoft.com/office/drawing/2014/main" id="{9DFEC072-3044-469A-BEDF-7505E404CEEA}"/>
              </a:ext>
            </a:extLst>
          </p:cNvPr>
          <p:cNvPicPr>
            <a:picLocks noChangeAspect="1"/>
          </p:cNvPicPr>
          <p:nvPr/>
        </p:nvPicPr>
        <p:blipFill>
          <a:blip r:embed="rId2"/>
          <a:stretch>
            <a:fillRect/>
          </a:stretch>
        </p:blipFill>
        <p:spPr>
          <a:xfrm>
            <a:off x="723266" y="2651760"/>
            <a:ext cx="13175614" cy="4535424"/>
          </a:xfrm>
          <a:prstGeom prst="rect">
            <a:avLst/>
          </a:prstGeom>
        </p:spPr>
      </p:pic>
      <p:sp>
        <p:nvSpPr>
          <p:cNvPr id="7" name="TextBox 6">
            <a:extLst>
              <a:ext uri="{FF2B5EF4-FFF2-40B4-BE49-F238E27FC236}">
                <a16:creationId xmlns:a16="http://schemas.microsoft.com/office/drawing/2014/main" id="{1037132B-C2D2-4C3A-BE20-30B7AD1392AA}"/>
              </a:ext>
            </a:extLst>
          </p:cNvPr>
          <p:cNvSpPr txBox="1"/>
          <p:nvPr/>
        </p:nvSpPr>
        <p:spPr>
          <a:xfrm>
            <a:off x="908931" y="3362435"/>
            <a:ext cx="2441793" cy="1397118"/>
          </a:xfrm>
          <a:prstGeom prst="rect">
            <a:avLst/>
          </a:prstGeom>
        </p:spPr>
        <p:txBody>
          <a:bodyPr wrap="square" lIns="91440" tIns="45720" rIns="91440" bIns="45720" rtlCol="0">
            <a:noAutofit/>
          </a:bodyPr>
          <a:lstStyle/>
          <a:p>
            <a:pPr algn="ctr">
              <a:lnSpc>
                <a:spcPct val="105000"/>
              </a:lnSpc>
              <a:spcBef>
                <a:spcPts val="1000"/>
              </a:spcBef>
            </a:pPr>
            <a:r>
              <a:rPr lang="en-US" sz="2000" dirty="0">
                <a:latin typeface="IBM Plex Sans" panose="020B0503050203000203" pitchFamily="34" charset="0"/>
              </a:rPr>
              <a:t>Simple to </a:t>
            </a:r>
            <a:br>
              <a:rPr lang="en-US" sz="2000" dirty="0">
                <a:latin typeface="IBM Plex Sans" panose="020B0503050203000203" pitchFamily="34" charset="0"/>
              </a:rPr>
            </a:br>
            <a:r>
              <a:rPr lang="en-US" sz="2000" dirty="0">
                <a:latin typeface="IBM Plex Sans" panose="020B0503050203000203" pitchFamily="34" charset="0"/>
              </a:rPr>
              <a:t>develop, test, deploy, and</a:t>
            </a:r>
            <a:br>
              <a:rPr lang="en-US" sz="2000" dirty="0">
                <a:latin typeface="IBM Plex Sans" panose="020B0503050203000203" pitchFamily="34" charset="0"/>
              </a:rPr>
            </a:br>
            <a:r>
              <a:rPr lang="en-US" sz="2000" dirty="0">
                <a:latin typeface="IBM Plex Sans" panose="020B0503050203000203" pitchFamily="34" charset="0"/>
              </a:rPr>
              <a:t>scale</a:t>
            </a:r>
          </a:p>
          <a:p>
            <a:pPr algn="ctr">
              <a:lnSpc>
                <a:spcPct val="105000"/>
              </a:lnSpc>
              <a:spcBef>
                <a:spcPts val="1000"/>
              </a:spcBef>
            </a:pPr>
            <a:endParaRPr lang="en-US" sz="2000" dirty="0" err="1">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7CFC2A73-A8EB-43B4-8DF9-45FB4653271D}"/>
              </a:ext>
            </a:extLst>
          </p:cNvPr>
          <p:cNvSpPr txBox="1"/>
          <p:nvPr/>
        </p:nvSpPr>
        <p:spPr>
          <a:xfrm>
            <a:off x="2594748" y="5431568"/>
            <a:ext cx="2441793" cy="1397118"/>
          </a:xfrm>
          <a:prstGeom prst="rect">
            <a:avLst/>
          </a:prstGeom>
        </p:spPr>
        <p:txBody>
          <a:bodyPr wrap="square" lIns="91440" tIns="45720" rIns="91440" bIns="45720" rtlCol="0">
            <a:noAutofit/>
          </a:bodyPr>
          <a:lstStyle/>
          <a:p>
            <a:pPr lvl="0" algn="ctr" defTabSz="622300">
              <a:spcBef>
                <a:spcPct val="0"/>
              </a:spcBef>
            </a:pPr>
            <a:r>
              <a:rPr lang="en-US" sz="2000" dirty="0">
                <a:latin typeface="IBM Plex Sans" panose="020B0503050203000203" pitchFamily="34" charset="0"/>
              </a:rPr>
              <a:t>Embraces DevOps and automation</a:t>
            </a:r>
          </a:p>
        </p:txBody>
      </p:sp>
      <p:sp>
        <p:nvSpPr>
          <p:cNvPr id="24" name="TextBox 23">
            <a:extLst>
              <a:ext uri="{FF2B5EF4-FFF2-40B4-BE49-F238E27FC236}">
                <a16:creationId xmlns:a16="http://schemas.microsoft.com/office/drawing/2014/main" id="{C889370C-CECA-4EF8-B067-90BAF2CFAD43}"/>
              </a:ext>
            </a:extLst>
          </p:cNvPr>
          <p:cNvSpPr txBox="1"/>
          <p:nvPr/>
        </p:nvSpPr>
        <p:spPr>
          <a:xfrm>
            <a:off x="4371095" y="3383280"/>
            <a:ext cx="2441793" cy="1397118"/>
          </a:xfrm>
          <a:prstGeom prst="rect">
            <a:avLst/>
          </a:prstGeom>
        </p:spPr>
        <p:txBody>
          <a:bodyPr wrap="square" lIns="91440" tIns="45720" rIns="91440" bIns="45720" rtlCol="0">
            <a:noAutofit/>
          </a:bodyPr>
          <a:lstStyle/>
          <a:p>
            <a:pPr lvl="0" algn="ctr" defTabSz="622300">
              <a:spcBef>
                <a:spcPct val="0"/>
              </a:spcBef>
            </a:pPr>
            <a:r>
              <a:rPr lang="en-US" sz="2000" dirty="0">
                <a:latin typeface="IBM Plex Sans" panose="020B0503050203000203" pitchFamily="34" charset="0"/>
              </a:rPr>
              <a:t>Reduces the complexity of writing large lines of code</a:t>
            </a:r>
          </a:p>
        </p:txBody>
      </p:sp>
      <p:sp>
        <p:nvSpPr>
          <p:cNvPr id="28" name="TextBox 27">
            <a:extLst>
              <a:ext uri="{FF2B5EF4-FFF2-40B4-BE49-F238E27FC236}">
                <a16:creationId xmlns:a16="http://schemas.microsoft.com/office/drawing/2014/main" id="{8A7986A6-3DD8-4DD2-AB05-9C0B3561940E}"/>
              </a:ext>
            </a:extLst>
          </p:cNvPr>
          <p:cNvSpPr txBox="1"/>
          <p:nvPr/>
        </p:nvSpPr>
        <p:spPr>
          <a:xfrm>
            <a:off x="6298068" y="4709160"/>
            <a:ext cx="1959151" cy="1987967"/>
          </a:xfrm>
          <a:prstGeom prst="rect">
            <a:avLst/>
          </a:prstGeom>
        </p:spPr>
        <p:txBody>
          <a:bodyPr wrap="square" lIns="91440" tIns="45720" rIns="91440" bIns="45720" rtlCol="0">
            <a:noAutofit/>
          </a:bodyPr>
          <a:lstStyle/>
          <a:p>
            <a:pPr algn="ctr" defTabSz="622300">
              <a:spcBef>
                <a:spcPct val="0"/>
              </a:spcBef>
            </a:pPr>
            <a:r>
              <a:rPr lang="en-US" sz="2000" dirty="0">
                <a:latin typeface="IBM Plex Sans" panose="020B0503050203000203" pitchFamily="34" charset="0"/>
              </a:rPr>
              <a:t>Improves communication between Development, QA, and Testing teams</a:t>
            </a:r>
          </a:p>
        </p:txBody>
      </p:sp>
      <p:sp>
        <p:nvSpPr>
          <p:cNvPr id="29" name="TextBox 28">
            <a:extLst>
              <a:ext uri="{FF2B5EF4-FFF2-40B4-BE49-F238E27FC236}">
                <a16:creationId xmlns:a16="http://schemas.microsoft.com/office/drawing/2014/main" id="{FD61248F-F887-4EF0-A4A5-6D9ECB8B9368}"/>
              </a:ext>
            </a:extLst>
          </p:cNvPr>
          <p:cNvSpPr txBox="1"/>
          <p:nvPr/>
        </p:nvSpPr>
        <p:spPr>
          <a:xfrm>
            <a:off x="8000176" y="3362498"/>
            <a:ext cx="2060438" cy="1397118"/>
          </a:xfrm>
          <a:prstGeom prst="rect">
            <a:avLst/>
          </a:prstGeom>
        </p:spPr>
        <p:txBody>
          <a:bodyPr wrap="square" lIns="91440" tIns="45720" rIns="91440" bIns="45720" rtlCol="0">
            <a:noAutofit/>
          </a:bodyPr>
          <a:lstStyle/>
          <a:p>
            <a:pPr lvl="0" algn="ctr" defTabSz="622300">
              <a:spcBef>
                <a:spcPct val="0"/>
              </a:spcBef>
            </a:pPr>
            <a:r>
              <a:rPr lang="en-US" sz="2000" dirty="0">
                <a:latin typeface="IBM Plex Sans" panose="020B0503050203000203" pitchFamily="34" charset="0"/>
              </a:rPr>
              <a:t>Faster startup time - thanks to lightweight servers</a:t>
            </a:r>
          </a:p>
        </p:txBody>
      </p:sp>
      <p:sp>
        <p:nvSpPr>
          <p:cNvPr id="30" name="TextBox 29">
            <a:extLst>
              <a:ext uri="{FF2B5EF4-FFF2-40B4-BE49-F238E27FC236}">
                <a16:creationId xmlns:a16="http://schemas.microsoft.com/office/drawing/2014/main" id="{4497672A-4944-46F3-9AE6-9E55162B8685}"/>
              </a:ext>
            </a:extLst>
          </p:cNvPr>
          <p:cNvSpPr txBox="1"/>
          <p:nvPr/>
        </p:nvSpPr>
        <p:spPr>
          <a:xfrm>
            <a:off x="9518746" y="5415162"/>
            <a:ext cx="2441793" cy="1397118"/>
          </a:xfrm>
          <a:prstGeom prst="rect">
            <a:avLst/>
          </a:prstGeom>
        </p:spPr>
        <p:txBody>
          <a:bodyPr wrap="square" lIns="91440" tIns="45720" rIns="91440" bIns="45720" rtlCol="0">
            <a:noAutofit/>
          </a:bodyPr>
          <a:lstStyle/>
          <a:p>
            <a:pPr lvl="0" algn="ctr" defTabSz="622300">
              <a:lnSpc>
                <a:spcPct val="90000"/>
              </a:lnSpc>
              <a:spcBef>
                <a:spcPct val="0"/>
              </a:spcBef>
              <a:spcAft>
                <a:spcPct val="35000"/>
              </a:spcAft>
            </a:pPr>
            <a:r>
              <a:rPr lang="en-US" sz="2000" dirty="0">
                <a:latin typeface="IBM Plex Sans" panose="020B0503050203000203" pitchFamily="34" charset="0"/>
              </a:rPr>
              <a:t>Easy to find bugs and address them quickly</a:t>
            </a:r>
          </a:p>
        </p:txBody>
      </p:sp>
      <p:sp>
        <p:nvSpPr>
          <p:cNvPr id="33" name="TextBox 32">
            <a:extLst>
              <a:ext uri="{FF2B5EF4-FFF2-40B4-BE49-F238E27FC236}">
                <a16:creationId xmlns:a16="http://schemas.microsoft.com/office/drawing/2014/main" id="{24EADC4B-8F8C-444A-ACFE-F60533AF1DB4}"/>
              </a:ext>
            </a:extLst>
          </p:cNvPr>
          <p:cNvSpPr txBox="1"/>
          <p:nvPr/>
        </p:nvSpPr>
        <p:spPr>
          <a:xfrm>
            <a:off x="11219955" y="3443673"/>
            <a:ext cx="2441793" cy="1397118"/>
          </a:xfrm>
          <a:prstGeom prst="rect">
            <a:avLst/>
          </a:prstGeom>
        </p:spPr>
        <p:txBody>
          <a:bodyPr wrap="square" lIns="91440" tIns="45720" rIns="91440" bIns="45720" rtlCol="0">
            <a:noAutofit/>
          </a:bodyPr>
          <a:lstStyle/>
          <a:p>
            <a:pPr lvl="0" algn="ctr" defTabSz="622300">
              <a:spcBef>
                <a:spcPct val="0"/>
              </a:spcBef>
            </a:pPr>
            <a:r>
              <a:rPr lang="en-US" sz="2000" dirty="0">
                <a:latin typeface="IBM Plex Sans" panose="020B0503050203000203" pitchFamily="34" charset="0"/>
              </a:rPr>
              <a:t>Independent scaling of each service</a:t>
            </a:r>
          </a:p>
        </p:txBody>
      </p:sp>
    </p:spTree>
    <p:extLst>
      <p:ext uri="{BB962C8B-B14F-4D97-AF65-F5344CB8AC3E}">
        <p14:creationId xmlns:p14="http://schemas.microsoft.com/office/powerpoint/2010/main" val="421081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8FDAE1-327C-41DA-8BDB-8A9B6B83E3A7}"/>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DF38607-523E-4E82-8908-A5987242E703}"/>
              </a:ext>
            </a:extLst>
          </p:cNvPr>
          <p:cNvSpPr>
            <a:spLocks noGrp="1"/>
          </p:cNvSpPr>
          <p:nvPr>
            <p:ph type="title"/>
          </p:nvPr>
        </p:nvSpPr>
        <p:spPr/>
        <p:txBody>
          <a:bodyPr/>
          <a:lstStyle/>
          <a:p>
            <a:r>
              <a:rPr lang="en-IN" dirty="0"/>
              <a:t>Moving to Microservices</a:t>
            </a:r>
          </a:p>
        </p:txBody>
      </p:sp>
      <p:pic>
        <p:nvPicPr>
          <p:cNvPr id="4" name="Picture 3">
            <a:extLst>
              <a:ext uri="{FF2B5EF4-FFF2-40B4-BE49-F238E27FC236}">
                <a16:creationId xmlns:a16="http://schemas.microsoft.com/office/drawing/2014/main" id="{9F4B1EDD-D1F2-4FBB-AD5A-E2E9E5E2C064}"/>
              </a:ext>
            </a:extLst>
          </p:cNvPr>
          <p:cNvPicPr>
            <a:picLocks noChangeAspect="1"/>
          </p:cNvPicPr>
          <p:nvPr/>
        </p:nvPicPr>
        <p:blipFill>
          <a:blip r:embed="rId2"/>
          <a:stretch>
            <a:fillRect/>
          </a:stretch>
        </p:blipFill>
        <p:spPr>
          <a:xfrm>
            <a:off x="170219" y="2834640"/>
            <a:ext cx="14289961" cy="4389120"/>
          </a:xfrm>
          <a:prstGeom prst="rect">
            <a:avLst/>
          </a:prstGeom>
        </p:spPr>
      </p:pic>
      <p:sp>
        <p:nvSpPr>
          <p:cNvPr id="7" name="TextBox 6">
            <a:extLst>
              <a:ext uri="{FF2B5EF4-FFF2-40B4-BE49-F238E27FC236}">
                <a16:creationId xmlns:a16="http://schemas.microsoft.com/office/drawing/2014/main" id="{FD920A68-E2DC-44BA-A813-76936FC379F4}"/>
              </a:ext>
            </a:extLst>
          </p:cNvPr>
          <p:cNvSpPr txBox="1"/>
          <p:nvPr/>
        </p:nvSpPr>
        <p:spPr>
          <a:xfrm>
            <a:off x="685800" y="4214746"/>
            <a:ext cx="2743200" cy="2743200"/>
          </a:xfrm>
          <a:prstGeom prst="rect">
            <a:avLst/>
          </a:prstGeom>
        </p:spPr>
        <p:txBody>
          <a:bodyPr wrap="square" lIns="91440" tIns="45720" rIns="91440" bIns="45720" rtlCol="0">
            <a:noAutofit/>
          </a:bodyPr>
          <a:lstStyle/>
          <a:p>
            <a:pPr>
              <a:lnSpc>
                <a:spcPct val="105000"/>
              </a:lnSpc>
              <a:spcBef>
                <a:spcPts val="1000"/>
              </a:spcBef>
            </a:pPr>
            <a:r>
              <a:rPr lang="en-US" sz="1700" dirty="0">
                <a:latin typeface="IBM Plex Sans" panose="020B0503050203000203" pitchFamily="34" charset="0"/>
              </a:rPr>
              <a:t>Moving to Microservices from a monolith is a huge paradigm shift. A new culture needs to be built around how a team should handle and code their services.</a:t>
            </a:r>
            <a:endParaRPr lang="en-IN" sz="1700" dirty="0">
              <a:latin typeface="IBM Plex Sans" panose="020B0503050203000203" pitchFamily="34" charset="0"/>
            </a:endParaRPr>
          </a:p>
          <a:p>
            <a:pPr>
              <a:lnSpc>
                <a:spcPct val="105000"/>
              </a:lnSpc>
              <a:spcBef>
                <a:spcPts val="1000"/>
              </a:spcBef>
            </a:pPr>
            <a:endParaRPr lang="en-US" sz="1700" dirty="0" err="1">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305FFAB9-DEF8-4126-9660-1F94FA98B7AC}"/>
              </a:ext>
            </a:extLst>
          </p:cNvPr>
          <p:cNvSpPr txBox="1"/>
          <p:nvPr/>
        </p:nvSpPr>
        <p:spPr>
          <a:xfrm>
            <a:off x="4297680" y="4214746"/>
            <a:ext cx="2743200" cy="2743200"/>
          </a:xfrm>
          <a:prstGeom prst="rect">
            <a:avLst/>
          </a:prstGeom>
        </p:spPr>
        <p:txBody>
          <a:bodyPr wrap="square" lIns="91440" tIns="45720" rIns="91440" bIns="45720" rtlCol="0">
            <a:noAutofit/>
          </a:bodyPr>
          <a:lstStyle/>
          <a:p>
            <a:pPr lvl="0"/>
            <a:r>
              <a:rPr lang="en-US" sz="1700" dirty="0">
                <a:latin typeface="IBM Plex Sans" panose="020B0503050203000203" pitchFamily="34" charset="0"/>
              </a:rPr>
              <a:t>This kind of transition is always incremental because it is hard to build and prepare everything beforehand. So, it is important to analyze and prioritize the base to begin with.</a:t>
            </a:r>
            <a:endParaRPr lang="en-IN" sz="1700" dirty="0">
              <a:latin typeface="IBM Plex Sans" panose="020B0503050203000203" pitchFamily="34" charset="0"/>
            </a:endParaRPr>
          </a:p>
        </p:txBody>
      </p:sp>
      <p:sp>
        <p:nvSpPr>
          <p:cNvPr id="13" name="TextBox 12">
            <a:extLst>
              <a:ext uri="{FF2B5EF4-FFF2-40B4-BE49-F238E27FC236}">
                <a16:creationId xmlns:a16="http://schemas.microsoft.com/office/drawing/2014/main" id="{E5FBE387-93F8-4486-9A39-87FD3A67ED40}"/>
              </a:ext>
            </a:extLst>
          </p:cNvPr>
          <p:cNvSpPr txBox="1"/>
          <p:nvPr/>
        </p:nvSpPr>
        <p:spPr>
          <a:xfrm>
            <a:off x="7875270" y="4214746"/>
            <a:ext cx="2743200" cy="2743200"/>
          </a:xfrm>
          <a:prstGeom prst="rect">
            <a:avLst/>
          </a:prstGeom>
        </p:spPr>
        <p:txBody>
          <a:bodyPr wrap="square" lIns="91440" tIns="45720" rIns="91440" bIns="45720" rtlCol="0">
            <a:noAutofit/>
          </a:bodyPr>
          <a:lstStyle/>
          <a:p>
            <a:pPr lvl="0"/>
            <a:r>
              <a:rPr lang="en-US" sz="1700" dirty="0">
                <a:latin typeface="IBM Plex Sans" panose="020B0503050203000203" pitchFamily="34" charset="0"/>
              </a:rPr>
              <a:t>As the number of Microservices increases, managing them gets more challenging. It is important that management is planned before or while Microservices are being built.</a:t>
            </a:r>
          </a:p>
        </p:txBody>
      </p:sp>
      <p:sp>
        <p:nvSpPr>
          <p:cNvPr id="14" name="TextBox 13">
            <a:extLst>
              <a:ext uri="{FF2B5EF4-FFF2-40B4-BE49-F238E27FC236}">
                <a16:creationId xmlns:a16="http://schemas.microsoft.com/office/drawing/2014/main" id="{4E4DF751-92A7-4D83-A646-0EB338F296C4}"/>
              </a:ext>
            </a:extLst>
          </p:cNvPr>
          <p:cNvSpPr txBox="1"/>
          <p:nvPr/>
        </p:nvSpPr>
        <p:spPr>
          <a:xfrm>
            <a:off x="11325900" y="4206240"/>
            <a:ext cx="3030180" cy="2743200"/>
          </a:xfrm>
          <a:prstGeom prst="rect">
            <a:avLst/>
          </a:prstGeom>
        </p:spPr>
        <p:txBody>
          <a:bodyPr wrap="square" lIns="91440" tIns="45720" rIns="91440" bIns="45720" rtlCol="0">
            <a:noAutofit/>
          </a:bodyPr>
          <a:lstStyle/>
          <a:p>
            <a:pPr lvl="0"/>
            <a:r>
              <a:rPr lang="en-US" sz="1700" dirty="0">
                <a:latin typeface="IBM Plex Sans" panose="020B0503050203000203" pitchFamily="34" charset="0"/>
              </a:rPr>
              <a:t>While the modularity helps, things can very quickly get out of hand if not managed well. Many engineering leaders have stated that the mismanagement of these services is as much a problem as problems faced during the initial stages of the transformation from monolithic applications.</a:t>
            </a:r>
          </a:p>
        </p:txBody>
      </p:sp>
    </p:spTree>
    <p:extLst>
      <p:ext uri="{BB962C8B-B14F-4D97-AF65-F5344CB8AC3E}">
        <p14:creationId xmlns:p14="http://schemas.microsoft.com/office/powerpoint/2010/main" val="299444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66581-F61C-4796-AE12-049D4537490E}"/>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C709352-0327-4828-8ED3-34C044B60FD2}"/>
              </a:ext>
            </a:extLst>
          </p:cNvPr>
          <p:cNvSpPr>
            <a:spLocks noGrp="1"/>
          </p:cNvSpPr>
          <p:nvPr>
            <p:ph idx="1"/>
          </p:nvPr>
        </p:nvSpPr>
        <p:spPr>
          <a:xfrm>
            <a:off x="454858" y="2057400"/>
            <a:ext cx="6583680" cy="5257800"/>
          </a:xfrm>
        </p:spPr>
        <p:txBody>
          <a:bodyPr/>
          <a:lstStyle/>
          <a:p>
            <a:r>
              <a:rPr lang="en-US" b="1" dirty="0"/>
              <a:t>Monitoring</a:t>
            </a:r>
          </a:p>
          <a:p>
            <a:r>
              <a:rPr lang="en-US" dirty="0"/>
              <a:t>The traditional forms of monitoring and diagnostics will not align well with Microservices since there are multiple services making up the same functionality that was previously supported by a single application.</a:t>
            </a:r>
          </a:p>
          <a:p>
            <a:r>
              <a:rPr lang="en-US" dirty="0"/>
              <a:t>Finding the root cause when a problem arises in the application can be challenging, if there is no means of monitoring and tracking the path a specific request took; for example, how many and which Microservices were traversed for a specific request coming from a user interface.</a:t>
            </a:r>
          </a:p>
        </p:txBody>
      </p:sp>
      <p:sp>
        <p:nvSpPr>
          <p:cNvPr id="5" name="Title 4">
            <a:extLst>
              <a:ext uri="{FF2B5EF4-FFF2-40B4-BE49-F238E27FC236}">
                <a16:creationId xmlns:a16="http://schemas.microsoft.com/office/drawing/2014/main" id="{C6DFCF4A-A843-443C-ADB3-7E48F331B9AF}"/>
              </a:ext>
            </a:extLst>
          </p:cNvPr>
          <p:cNvSpPr>
            <a:spLocks noGrp="1"/>
          </p:cNvSpPr>
          <p:nvPr>
            <p:ph type="title"/>
          </p:nvPr>
        </p:nvSpPr>
        <p:spPr/>
        <p:txBody>
          <a:bodyPr/>
          <a:lstStyle/>
          <a:p>
            <a:r>
              <a:rPr lang="en-IN" dirty="0"/>
              <a:t>Moving to Microservices: Challenges</a:t>
            </a:r>
          </a:p>
        </p:txBody>
      </p:sp>
      <p:grpSp>
        <p:nvGrpSpPr>
          <p:cNvPr id="14" name="Group 13">
            <a:extLst>
              <a:ext uri="{FF2B5EF4-FFF2-40B4-BE49-F238E27FC236}">
                <a16:creationId xmlns:a16="http://schemas.microsoft.com/office/drawing/2014/main" id="{09B22A61-FE77-483F-A1F0-51A6F17450BA}"/>
              </a:ext>
            </a:extLst>
          </p:cNvPr>
          <p:cNvGrpSpPr/>
          <p:nvPr/>
        </p:nvGrpSpPr>
        <p:grpSpPr>
          <a:xfrm>
            <a:off x="8481676" y="2103120"/>
            <a:ext cx="5526172" cy="5943600"/>
            <a:chOff x="8481676" y="2057400"/>
            <a:chExt cx="5526172" cy="5943600"/>
          </a:xfrm>
        </p:grpSpPr>
        <p:pic>
          <p:nvPicPr>
            <p:cNvPr id="3" name="Picture 2">
              <a:extLst>
                <a:ext uri="{FF2B5EF4-FFF2-40B4-BE49-F238E27FC236}">
                  <a16:creationId xmlns:a16="http://schemas.microsoft.com/office/drawing/2014/main" id="{347AC072-48E6-46AE-A438-8420F53C17D5}"/>
                </a:ext>
              </a:extLst>
            </p:cNvPr>
            <p:cNvPicPr>
              <a:picLocks noChangeAspect="1"/>
            </p:cNvPicPr>
            <p:nvPr/>
          </p:nvPicPr>
          <p:blipFill>
            <a:blip r:embed="rId2"/>
            <a:stretch>
              <a:fillRect/>
            </a:stretch>
          </p:blipFill>
          <p:spPr>
            <a:xfrm>
              <a:off x="8481676" y="2057400"/>
              <a:ext cx="5325764" cy="5843466"/>
            </a:xfrm>
            <a:prstGeom prst="rect">
              <a:avLst/>
            </a:prstGeom>
          </p:spPr>
        </p:pic>
        <p:sp>
          <p:nvSpPr>
            <p:cNvPr id="8" name="TextBox 7">
              <a:extLst>
                <a:ext uri="{FF2B5EF4-FFF2-40B4-BE49-F238E27FC236}">
                  <a16:creationId xmlns:a16="http://schemas.microsoft.com/office/drawing/2014/main" id="{76C0B1AD-E225-4E35-9DDB-8AFFBD2177AB}"/>
                </a:ext>
              </a:extLst>
            </p:cNvPr>
            <p:cNvSpPr txBox="1"/>
            <p:nvPr/>
          </p:nvSpPr>
          <p:spPr>
            <a:xfrm>
              <a:off x="8595360" y="3433877"/>
              <a:ext cx="1520494"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Integrating</a:t>
              </a:r>
            </a:p>
            <a:p>
              <a:pPr>
                <a:lnSpc>
                  <a:spcPct val="105000"/>
                </a:lnSpc>
                <a:spcBef>
                  <a:spcPts val="1000"/>
                </a:spcBef>
              </a:pPr>
              <a:r>
                <a:rPr lang="en-IN" sz="2000" dirty="0">
                  <a:solidFill>
                    <a:schemeClr val="bg2"/>
                  </a:solidFill>
                  <a:latin typeface="IBM Plex Sans" charset="0"/>
                  <a:ea typeface="IBM Plex Sans" charset="0"/>
                  <a:cs typeface="IBM Plex Sans" charset="0"/>
                </a:rPr>
                <a:t>Testing</a:t>
              </a:r>
              <a:endParaRPr lang="en-US" sz="2000" dirty="0" err="1">
                <a:solidFill>
                  <a:schemeClr val="bg2"/>
                </a:solidFill>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D6563AB6-7BC2-4CB8-A6D9-BE1A0A13D4E9}"/>
                </a:ext>
              </a:extLst>
            </p:cNvPr>
            <p:cNvSpPr txBox="1"/>
            <p:nvPr/>
          </p:nvSpPr>
          <p:spPr>
            <a:xfrm>
              <a:off x="10596981" y="2286000"/>
              <a:ext cx="1097280"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DevOps</a:t>
              </a:r>
            </a:p>
            <a:p>
              <a:pPr>
                <a:lnSpc>
                  <a:spcPct val="105000"/>
                </a:lnSpc>
                <a:spcBef>
                  <a:spcPts val="1000"/>
                </a:spcBef>
              </a:pPr>
              <a:r>
                <a:rPr lang="en-IN" sz="2000" dirty="0">
                  <a:solidFill>
                    <a:schemeClr val="bg2"/>
                  </a:solidFill>
                  <a:latin typeface="IBM Plex Sans" charset="0"/>
                  <a:ea typeface="IBM Plex Sans" charset="0"/>
                  <a:cs typeface="IBM Plex Sans" charset="0"/>
                </a:rPr>
                <a:t>Culture</a:t>
              </a:r>
              <a:endParaRPr lang="en-US" sz="2000" dirty="0" err="1">
                <a:solidFill>
                  <a:schemeClr val="bg2"/>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B1426C30-70AA-4008-9BEE-C59E3BA6CCD3}"/>
                </a:ext>
              </a:extLst>
            </p:cNvPr>
            <p:cNvSpPr txBox="1"/>
            <p:nvPr/>
          </p:nvSpPr>
          <p:spPr>
            <a:xfrm>
              <a:off x="12299292" y="3678865"/>
              <a:ext cx="1508148"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Monitoring</a:t>
              </a:r>
              <a:endParaRPr lang="en-US" sz="2000" dirty="0" err="1">
                <a:solidFill>
                  <a:schemeClr val="bg2"/>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34E0E075-9345-4CF5-A030-97386BEF598D}"/>
                </a:ext>
              </a:extLst>
            </p:cNvPr>
            <p:cNvSpPr txBox="1"/>
            <p:nvPr/>
          </p:nvSpPr>
          <p:spPr>
            <a:xfrm>
              <a:off x="10491426" y="6629400"/>
              <a:ext cx="1520494" cy="137160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charset="0"/>
                  <a:ea typeface="IBM Plex Sans" charset="0"/>
                  <a:cs typeface="IBM Plex Sans" charset="0"/>
                </a:rPr>
                <a:t>Design with failure in mind</a:t>
              </a:r>
            </a:p>
          </p:txBody>
        </p:sp>
        <p:sp>
          <p:nvSpPr>
            <p:cNvPr id="12" name="TextBox 11">
              <a:extLst>
                <a:ext uri="{FF2B5EF4-FFF2-40B4-BE49-F238E27FC236}">
                  <a16:creationId xmlns:a16="http://schemas.microsoft.com/office/drawing/2014/main" id="{47C49684-A715-478D-ADE5-A7FB5C14FBB2}"/>
                </a:ext>
              </a:extLst>
            </p:cNvPr>
            <p:cNvSpPr txBox="1"/>
            <p:nvPr/>
          </p:nvSpPr>
          <p:spPr>
            <a:xfrm>
              <a:off x="8641080" y="5577840"/>
              <a:ext cx="1393146"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Fault</a:t>
              </a:r>
            </a:p>
            <a:p>
              <a:pPr>
                <a:lnSpc>
                  <a:spcPct val="105000"/>
                </a:lnSpc>
                <a:spcBef>
                  <a:spcPts val="1000"/>
                </a:spcBef>
              </a:pPr>
              <a:r>
                <a:rPr lang="en-IN" sz="2000" dirty="0">
                  <a:solidFill>
                    <a:schemeClr val="bg2"/>
                  </a:solidFill>
                  <a:latin typeface="IBM Plex Sans" charset="0"/>
                  <a:ea typeface="IBM Plex Sans" charset="0"/>
                  <a:cs typeface="IBM Plex Sans" charset="0"/>
                </a:rPr>
                <a:t>Tolerance</a:t>
              </a:r>
              <a:endParaRPr lang="en-US" sz="2000" dirty="0" err="1">
                <a:solidFill>
                  <a:schemeClr val="bg2"/>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896B8B14-20C2-4ECD-8B5D-59F9BCF5390A}"/>
                </a:ext>
              </a:extLst>
            </p:cNvPr>
            <p:cNvSpPr txBox="1"/>
            <p:nvPr/>
          </p:nvSpPr>
          <p:spPr>
            <a:xfrm>
              <a:off x="12266194" y="5537389"/>
              <a:ext cx="1741654" cy="115257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Cyclic </a:t>
              </a:r>
            </a:p>
            <a:p>
              <a:pPr>
                <a:lnSpc>
                  <a:spcPct val="105000"/>
                </a:lnSpc>
                <a:spcBef>
                  <a:spcPts val="1000"/>
                </a:spcBef>
              </a:pPr>
              <a:r>
                <a:rPr lang="en-US" sz="2000" dirty="0" err="1">
                  <a:solidFill>
                    <a:schemeClr val="bg2"/>
                  </a:solidFill>
                  <a:latin typeface="IBM Plex Sans" charset="0"/>
                  <a:ea typeface="IBM Plex Sans" charset="0"/>
                  <a:cs typeface="IBM Plex Sans" charset="0"/>
                </a:rPr>
                <a:t>Dependen</a:t>
              </a:r>
              <a:r>
                <a:rPr lang="en-US" sz="2000" dirty="0">
                  <a:solidFill>
                    <a:schemeClr val="bg2"/>
                  </a:solidFill>
                  <a:latin typeface="IBM Plex Sans" charset="0"/>
                  <a:ea typeface="IBM Plex Sans" charset="0"/>
                  <a:cs typeface="IBM Plex Sans" charset="0"/>
                </a:rPr>
                <a:t>-</a:t>
              </a:r>
            </a:p>
            <a:p>
              <a:pPr>
                <a:lnSpc>
                  <a:spcPct val="105000"/>
                </a:lnSpc>
                <a:spcBef>
                  <a:spcPts val="1000"/>
                </a:spcBef>
              </a:pPr>
              <a:r>
                <a:rPr lang="en-US" sz="2000" dirty="0" err="1">
                  <a:solidFill>
                    <a:schemeClr val="bg2"/>
                  </a:solidFill>
                  <a:latin typeface="IBM Plex Sans" charset="0"/>
                  <a:ea typeface="IBM Plex Sans" charset="0"/>
                  <a:cs typeface="IBM Plex Sans" charset="0"/>
                </a:rPr>
                <a:t>cies</a:t>
              </a:r>
              <a:endParaRPr lang="en-US" sz="2000" dirty="0">
                <a:solidFill>
                  <a:schemeClr val="bg2"/>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637346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66581-F61C-4796-AE12-049D4537490E}"/>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C709352-0327-4828-8ED3-34C044B60FD2}"/>
              </a:ext>
            </a:extLst>
          </p:cNvPr>
          <p:cNvSpPr>
            <a:spLocks noGrp="1"/>
          </p:cNvSpPr>
          <p:nvPr>
            <p:ph idx="1"/>
          </p:nvPr>
        </p:nvSpPr>
        <p:spPr>
          <a:xfrm>
            <a:off x="454858" y="2057400"/>
            <a:ext cx="6997502" cy="5760720"/>
          </a:xfrm>
        </p:spPr>
        <p:txBody>
          <a:bodyPr/>
          <a:lstStyle/>
          <a:p>
            <a:r>
              <a:rPr lang="en-US" b="1" dirty="0"/>
              <a:t>Embracing DevOps Culture</a:t>
            </a:r>
          </a:p>
          <a:p>
            <a:r>
              <a:rPr lang="en-US" dirty="0"/>
              <a:t>Separate teams need agility, autonomy, and continuous delivery to be able to deliver initial releases and subsequent iterative changes. A lack of DevOps culture can bottle up releases and impact the overall time-to-market and the response to business requests and issues.</a:t>
            </a:r>
          </a:p>
          <a:p>
            <a:endParaRPr lang="en-US" dirty="0"/>
          </a:p>
          <a:p>
            <a:r>
              <a:rPr lang="en-US" b="1" dirty="0"/>
              <a:t>Fault Tolerance</a:t>
            </a:r>
          </a:p>
          <a:p>
            <a:r>
              <a:rPr lang="en-US" dirty="0"/>
              <a:t>It is important that individual services do not bring down the overall system. Fault tolerance at the service level, and more importantly, at the overall solution level, is critical. Given the complexity of a Microservices environment and the complex dependency chains, failure is inevitable. Microservices need to be able to withstand both internal and external failures. Robust resiliency testing is key to successful issue preparedness.</a:t>
            </a:r>
          </a:p>
        </p:txBody>
      </p:sp>
      <p:sp>
        <p:nvSpPr>
          <p:cNvPr id="5" name="Title 4">
            <a:extLst>
              <a:ext uri="{FF2B5EF4-FFF2-40B4-BE49-F238E27FC236}">
                <a16:creationId xmlns:a16="http://schemas.microsoft.com/office/drawing/2014/main" id="{C6DFCF4A-A843-443C-ADB3-7E48F331B9AF}"/>
              </a:ext>
            </a:extLst>
          </p:cNvPr>
          <p:cNvSpPr>
            <a:spLocks noGrp="1"/>
          </p:cNvSpPr>
          <p:nvPr>
            <p:ph type="title"/>
          </p:nvPr>
        </p:nvSpPr>
        <p:spPr/>
        <p:txBody>
          <a:bodyPr/>
          <a:lstStyle/>
          <a:p>
            <a:r>
              <a:rPr lang="en-IN" dirty="0"/>
              <a:t>Moving to Microservices: Challenges (continued)</a:t>
            </a:r>
          </a:p>
        </p:txBody>
      </p:sp>
      <p:grpSp>
        <p:nvGrpSpPr>
          <p:cNvPr id="6" name="Group 5">
            <a:extLst>
              <a:ext uri="{FF2B5EF4-FFF2-40B4-BE49-F238E27FC236}">
                <a16:creationId xmlns:a16="http://schemas.microsoft.com/office/drawing/2014/main" id="{2F3D0E78-9311-408A-A2FB-3F6A6D9485CC}"/>
              </a:ext>
            </a:extLst>
          </p:cNvPr>
          <p:cNvGrpSpPr/>
          <p:nvPr/>
        </p:nvGrpSpPr>
        <p:grpSpPr>
          <a:xfrm>
            <a:off x="8481676" y="2103120"/>
            <a:ext cx="5526172" cy="5943600"/>
            <a:chOff x="8481676" y="2057400"/>
            <a:chExt cx="5526172" cy="5943600"/>
          </a:xfrm>
        </p:grpSpPr>
        <p:pic>
          <p:nvPicPr>
            <p:cNvPr id="8" name="Picture 7">
              <a:extLst>
                <a:ext uri="{FF2B5EF4-FFF2-40B4-BE49-F238E27FC236}">
                  <a16:creationId xmlns:a16="http://schemas.microsoft.com/office/drawing/2014/main" id="{3AAC912E-93D3-4AB1-8822-11632D28D0F3}"/>
                </a:ext>
              </a:extLst>
            </p:cNvPr>
            <p:cNvPicPr>
              <a:picLocks noChangeAspect="1"/>
            </p:cNvPicPr>
            <p:nvPr/>
          </p:nvPicPr>
          <p:blipFill>
            <a:blip r:embed="rId2"/>
            <a:stretch>
              <a:fillRect/>
            </a:stretch>
          </p:blipFill>
          <p:spPr>
            <a:xfrm>
              <a:off x="8481676" y="2057400"/>
              <a:ext cx="5325764" cy="5843466"/>
            </a:xfrm>
            <a:prstGeom prst="rect">
              <a:avLst/>
            </a:prstGeom>
          </p:spPr>
        </p:pic>
        <p:sp>
          <p:nvSpPr>
            <p:cNvPr id="9" name="TextBox 8">
              <a:extLst>
                <a:ext uri="{FF2B5EF4-FFF2-40B4-BE49-F238E27FC236}">
                  <a16:creationId xmlns:a16="http://schemas.microsoft.com/office/drawing/2014/main" id="{70349CBC-6BA1-4861-8E21-080E2FDDCB1B}"/>
                </a:ext>
              </a:extLst>
            </p:cNvPr>
            <p:cNvSpPr txBox="1"/>
            <p:nvPr/>
          </p:nvSpPr>
          <p:spPr>
            <a:xfrm>
              <a:off x="8595360" y="3433877"/>
              <a:ext cx="1520494"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Integrating</a:t>
              </a:r>
            </a:p>
            <a:p>
              <a:pPr>
                <a:lnSpc>
                  <a:spcPct val="105000"/>
                </a:lnSpc>
                <a:spcBef>
                  <a:spcPts val="1000"/>
                </a:spcBef>
              </a:pPr>
              <a:r>
                <a:rPr lang="en-IN" sz="2000" dirty="0">
                  <a:solidFill>
                    <a:schemeClr val="bg2"/>
                  </a:solidFill>
                  <a:latin typeface="IBM Plex Sans" charset="0"/>
                  <a:ea typeface="IBM Plex Sans" charset="0"/>
                  <a:cs typeface="IBM Plex Sans" charset="0"/>
                </a:rPr>
                <a:t>Testing</a:t>
              </a:r>
              <a:endParaRPr lang="en-US" sz="2000" dirty="0" err="1">
                <a:solidFill>
                  <a:schemeClr val="bg2"/>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F9432D4C-1700-4601-A542-C9677DBDD488}"/>
                </a:ext>
              </a:extLst>
            </p:cNvPr>
            <p:cNvSpPr txBox="1"/>
            <p:nvPr/>
          </p:nvSpPr>
          <p:spPr>
            <a:xfrm>
              <a:off x="10596981" y="2286000"/>
              <a:ext cx="1097280"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DevOps</a:t>
              </a:r>
            </a:p>
            <a:p>
              <a:pPr>
                <a:lnSpc>
                  <a:spcPct val="105000"/>
                </a:lnSpc>
                <a:spcBef>
                  <a:spcPts val="1000"/>
                </a:spcBef>
              </a:pPr>
              <a:r>
                <a:rPr lang="en-IN" sz="2000" dirty="0">
                  <a:solidFill>
                    <a:schemeClr val="bg2"/>
                  </a:solidFill>
                  <a:latin typeface="IBM Plex Sans" charset="0"/>
                  <a:ea typeface="IBM Plex Sans" charset="0"/>
                  <a:cs typeface="IBM Plex Sans" charset="0"/>
                </a:rPr>
                <a:t>Culture</a:t>
              </a:r>
              <a:endParaRPr lang="en-US" sz="2000" dirty="0" err="1">
                <a:solidFill>
                  <a:schemeClr val="bg2"/>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5A4C91F4-23B6-462E-ABB5-4846E06E1E92}"/>
                </a:ext>
              </a:extLst>
            </p:cNvPr>
            <p:cNvSpPr txBox="1"/>
            <p:nvPr/>
          </p:nvSpPr>
          <p:spPr>
            <a:xfrm>
              <a:off x="12299292" y="3678865"/>
              <a:ext cx="1508148"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Monitoring</a:t>
              </a:r>
              <a:endParaRPr lang="en-US" sz="2000" dirty="0" err="1">
                <a:solidFill>
                  <a:schemeClr val="bg2"/>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43B8AA58-0273-4375-8EFF-A72E66473F86}"/>
                </a:ext>
              </a:extLst>
            </p:cNvPr>
            <p:cNvSpPr txBox="1"/>
            <p:nvPr/>
          </p:nvSpPr>
          <p:spPr>
            <a:xfrm>
              <a:off x="10491426" y="6629400"/>
              <a:ext cx="1520494" cy="137160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charset="0"/>
                  <a:ea typeface="IBM Plex Sans" charset="0"/>
                  <a:cs typeface="IBM Plex Sans" charset="0"/>
                </a:rPr>
                <a:t>Design with failure in mind</a:t>
              </a:r>
            </a:p>
          </p:txBody>
        </p:sp>
        <p:sp>
          <p:nvSpPr>
            <p:cNvPr id="13" name="TextBox 12">
              <a:extLst>
                <a:ext uri="{FF2B5EF4-FFF2-40B4-BE49-F238E27FC236}">
                  <a16:creationId xmlns:a16="http://schemas.microsoft.com/office/drawing/2014/main" id="{F92CA330-4EE0-4899-9CFB-8F45CACC3AC2}"/>
                </a:ext>
              </a:extLst>
            </p:cNvPr>
            <p:cNvSpPr txBox="1"/>
            <p:nvPr/>
          </p:nvSpPr>
          <p:spPr>
            <a:xfrm>
              <a:off x="8641080" y="5577840"/>
              <a:ext cx="1393146"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Fault</a:t>
              </a:r>
            </a:p>
            <a:p>
              <a:pPr>
                <a:lnSpc>
                  <a:spcPct val="105000"/>
                </a:lnSpc>
                <a:spcBef>
                  <a:spcPts val="1000"/>
                </a:spcBef>
              </a:pPr>
              <a:r>
                <a:rPr lang="en-IN" sz="2000" dirty="0">
                  <a:solidFill>
                    <a:schemeClr val="bg2"/>
                  </a:solidFill>
                  <a:latin typeface="IBM Plex Sans" charset="0"/>
                  <a:ea typeface="IBM Plex Sans" charset="0"/>
                  <a:cs typeface="IBM Plex Sans" charset="0"/>
                </a:rPr>
                <a:t>Tolerance</a:t>
              </a:r>
              <a:endParaRPr lang="en-US" sz="2000" dirty="0" err="1">
                <a:solidFill>
                  <a:schemeClr val="bg2"/>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F6FE1565-48FD-4A53-A001-1061269FC123}"/>
                </a:ext>
              </a:extLst>
            </p:cNvPr>
            <p:cNvSpPr txBox="1"/>
            <p:nvPr/>
          </p:nvSpPr>
          <p:spPr>
            <a:xfrm>
              <a:off x="12266194" y="5537389"/>
              <a:ext cx="1741654" cy="115257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Cyclic </a:t>
              </a:r>
            </a:p>
            <a:p>
              <a:pPr>
                <a:lnSpc>
                  <a:spcPct val="105000"/>
                </a:lnSpc>
                <a:spcBef>
                  <a:spcPts val="1000"/>
                </a:spcBef>
              </a:pPr>
              <a:r>
                <a:rPr lang="en-US" sz="2000" dirty="0" err="1">
                  <a:solidFill>
                    <a:schemeClr val="bg2"/>
                  </a:solidFill>
                  <a:latin typeface="IBM Plex Sans" charset="0"/>
                  <a:ea typeface="IBM Plex Sans" charset="0"/>
                  <a:cs typeface="IBM Plex Sans" charset="0"/>
                </a:rPr>
                <a:t>Dependen</a:t>
              </a:r>
              <a:r>
                <a:rPr lang="en-US" sz="2000" dirty="0">
                  <a:solidFill>
                    <a:schemeClr val="bg2"/>
                  </a:solidFill>
                  <a:latin typeface="IBM Plex Sans" charset="0"/>
                  <a:ea typeface="IBM Plex Sans" charset="0"/>
                  <a:cs typeface="IBM Plex Sans" charset="0"/>
                </a:rPr>
                <a:t>-</a:t>
              </a:r>
            </a:p>
            <a:p>
              <a:pPr>
                <a:lnSpc>
                  <a:spcPct val="105000"/>
                </a:lnSpc>
                <a:spcBef>
                  <a:spcPts val="1000"/>
                </a:spcBef>
              </a:pPr>
              <a:r>
                <a:rPr lang="en-US" sz="2000" dirty="0" err="1">
                  <a:solidFill>
                    <a:schemeClr val="bg2"/>
                  </a:solidFill>
                  <a:latin typeface="IBM Plex Sans" charset="0"/>
                  <a:ea typeface="IBM Plex Sans" charset="0"/>
                  <a:cs typeface="IBM Plex Sans" charset="0"/>
                </a:rPr>
                <a:t>cies</a:t>
              </a:r>
              <a:endParaRPr lang="en-US" sz="2000" dirty="0">
                <a:solidFill>
                  <a:schemeClr val="bg2"/>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196156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66581-F61C-4796-AE12-049D4537490E}"/>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C709352-0327-4828-8ED3-34C044B60FD2}"/>
              </a:ext>
            </a:extLst>
          </p:cNvPr>
          <p:cNvSpPr>
            <a:spLocks noGrp="1"/>
          </p:cNvSpPr>
          <p:nvPr>
            <p:ph idx="1"/>
          </p:nvPr>
        </p:nvSpPr>
        <p:spPr>
          <a:xfrm>
            <a:off x="454858" y="2057400"/>
            <a:ext cx="7408982" cy="5760720"/>
          </a:xfrm>
        </p:spPr>
        <p:txBody>
          <a:bodyPr/>
          <a:lstStyle/>
          <a:p>
            <a:r>
              <a:rPr lang="en-US" b="1" dirty="0"/>
              <a:t>Testing</a:t>
            </a:r>
          </a:p>
          <a:p>
            <a:r>
              <a:rPr lang="en-US" dirty="0"/>
              <a:t>Testing is much more complex in a Microservices environment due to the different services, their integration, and interdependencies. The team members responsible for quality assurance need to be knowledgeable on the order and channels of communications between services to have full coverage in their test cases. The asynchronous aspect of Microservices also makes it harder to test in lower environments. Indistinct behaviors from Microservices are harder to predict and validate.</a:t>
            </a:r>
          </a:p>
          <a:p>
            <a:r>
              <a:rPr lang="en-US" b="1" dirty="0"/>
              <a:t>Design with Failure in Mind</a:t>
            </a:r>
          </a:p>
          <a:p>
            <a:r>
              <a:rPr lang="en-US" dirty="0"/>
              <a:t>While this is counter-intuitive to many, expecting failure scenarios and building a robust set of Microservices is imperative to a successful implementation. When more failure situations are predicted during design, more exception handling mechanisms will be built, and seamless resolution of issues will be handled better. This is easier said than done.</a:t>
            </a:r>
          </a:p>
        </p:txBody>
      </p:sp>
      <p:sp>
        <p:nvSpPr>
          <p:cNvPr id="5" name="Title 4">
            <a:extLst>
              <a:ext uri="{FF2B5EF4-FFF2-40B4-BE49-F238E27FC236}">
                <a16:creationId xmlns:a16="http://schemas.microsoft.com/office/drawing/2014/main" id="{C6DFCF4A-A843-443C-ADB3-7E48F331B9AF}"/>
              </a:ext>
            </a:extLst>
          </p:cNvPr>
          <p:cNvSpPr>
            <a:spLocks noGrp="1"/>
          </p:cNvSpPr>
          <p:nvPr>
            <p:ph type="title"/>
          </p:nvPr>
        </p:nvSpPr>
        <p:spPr/>
        <p:txBody>
          <a:bodyPr/>
          <a:lstStyle/>
          <a:p>
            <a:r>
              <a:rPr lang="en-IN" dirty="0"/>
              <a:t>Moving to Microservices: Challenges (continued)</a:t>
            </a:r>
          </a:p>
        </p:txBody>
      </p:sp>
      <p:grpSp>
        <p:nvGrpSpPr>
          <p:cNvPr id="6" name="Group 5">
            <a:extLst>
              <a:ext uri="{FF2B5EF4-FFF2-40B4-BE49-F238E27FC236}">
                <a16:creationId xmlns:a16="http://schemas.microsoft.com/office/drawing/2014/main" id="{41FA1EAF-72A1-48B5-A0C3-978E4A404606}"/>
              </a:ext>
            </a:extLst>
          </p:cNvPr>
          <p:cNvGrpSpPr/>
          <p:nvPr/>
        </p:nvGrpSpPr>
        <p:grpSpPr>
          <a:xfrm>
            <a:off x="8481676" y="2103120"/>
            <a:ext cx="5526172" cy="5943600"/>
            <a:chOff x="8481676" y="2057400"/>
            <a:chExt cx="5526172" cy="5943600"/>
          </a:xfrm>
        </p:grpSpPr>
        <p:pic>
          <p:nvPicPr>
            <p:cNvPr id="8" name="Picture 7">
              <a:extLst>
                <a:ext uri="{FF2B5EF4-FFF2-40B4-BE49-F238E27FC236}">
                  <a16:creationId xmlns:a16="http://schemas.microsoft.com/office/drawing/2014/main" id="{316DC1B4-38C1-43FF-80DD-4240FD0FA008}"/>
                </a:ext>
              </a:extLst>
            </p:cNvPr>
            <p:cNvPicPr>
              <a:picLocks noChangeAspect="1"/>
            </p:cNvPicPr>
            <p:nvPr/>
          </p:nvPicPr>
          <p:blipFill>
            <a:blip r:embed="rId2"/>
            <a:stretch>
              <a:fillRect/>
            </a:stretch>
          </p:blipFill>
          <p:spPr>
            <a:xfrm>
              <a:off x="8481676" y="2057400"/>
              <a:ext cx="5325764" cy="5843466"/>
            </a:xfrm>
            <a:prstGeom prst="rect">
              <a:avLst/>
            </a:prstGeom>
          </p:spPr>
        </p:pic>
        <p:sp>
          <p:nvSpPr>
            <p:cNvPr id="9" name="TextBox 8">
              <a:extLst>
                <a:ext uri="{FF2B5EF4-FFF2-40B4-BE49-F238E27FC236}">
                  <a16:creationId xmlns:a16="http://schemas.microsoft.com/office/drawing/2014/main" id="{CA727A81-7E1C-43BF-BE9C-6CB5DB698EE3}"/>
                </a:ext>
              </a:extLst>
            </p:cNvPr>
            <p:cNvSpPr txBox="1"/>
            <p:nvPr/>
          </p:nvSpPr>
          <p:spPr>
            <a:xfrm>
              <a:off x="8595360" y="3433877"/>
              <a:ext cx="1520494"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Integrating</a:t>
              </a:r>
            </a:p>
            <a:p>
              <a:pPr>
                <a:lnSpc>
                  <a:spcPct val="105000"/>
                </a:lnSpc>
                <a:spcBef>
                  <a:spcPts val="1000"/>
                </a:spcBef>
              </a:pPr>
              <a:r>
                <a:rPr lang="en-IN" sz="2000" dirty="0">
                  <a:solidFill>
                    <a:schemeClr val="bg2"/>
                  </a:solidFill>
                  <a:latin typeface="IBM Plex Sans" charset="0"/>
                  <a:ea typeface="IBM Plex Sans" charset="0"/>
                  <a:cs typeface="IBM Plex Sans" charset="0"/>
                </a:rPr>
                <a:t>Testing</a:t>
              </a:r>
              <a:endParaRPr lang="en-US" sz="2000" dirty="0" err="1">
                <a:solidFill>
                  <a:schemeClr val="bg2"/>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AF8FFBFF-4A2C-470C-99A4-0F37BBE15A82}"/>
                </a:ext>
              </a:extLst>
            </p:cNvPr>
            <p:cNvSpPr txBox="1"/>
            <p:nvPr/>
          </p:nvSpPr>
          <p:spPr>
            <a:xfrm>
              <a:off x="10596981" y="2286000"/>
              <a:ext cx="1097280"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DevOps</a:t>
              </a:r>
            </a:p>
            <a:p>
              <a:pPr>
                <a:lnSpc>
                  <a:spcPct val="105000"/>
                </a:lnSpc>
                <a:spcBef>
                  <a:spcPts val="1000"/>
                </a:spcBef>
              </a:pPr>
              <a:r>
                <a:rPr lang="en-IN" sz="2000" dirty="0">
                  <a:solidFill>
                    <a:schemeClr val="bg2"/>
                  </a:solidFill>
                  <a:latin typeface="IBM Plex Sans" charset="0"/>
                  <a:ea typeface="IBM Plex Sans" charset="0"/>
                  <a:cs typeface="IBM Plex Sans" charset="0"/>
                </a:rPr>
                <a:t>Culture</a:t>
              </a:r>
              <a:endParaRPr lang="en-US" sz="2000" dirty="0" err="1">
                <a:solidFill>
                  <a:schemeClr val="bg2"/>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D3D28A5D-6243-4011-8F6C-A040ECAF3ED8}"/>
                </a:ext>
              </a:extLst>
            </p:cNvPr>
            <p:cNvSpPr txBox="1"/>
            <p:nvPr/>
          </p:nvSpPr>
          <p:spPr>
            <a:xfrm>
              <a:off x="12299292" y="3678865"/>
              <a:ext cx="1508148"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Monitoring</a:t>
              </a:r>
              <a:endParaRPr lang="en-US" sz="2000" dirty="0" err="1">
                <a:solidFill>
                  <a:schemeClr val="bg2"/>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284C6D5F-20C4-464E-907E-1B16F15E7745}"/>
                </a:ext>
              </a:extLst>
            </p:cNvPr>
            <p:cNvSpPr txBox="1"/>
            <p:nvPr/>
          </p:nvSpPr>
          <p:spPr>
            <a:xfrm>
              <a:off x="10491426" y="6629400"/>
              <a:ext cx="1520494" cy="137160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charset="0"/>
                  <a:ea typeface="IBM Plex Sans" charset="0"/>
                  <a:cs typeface="IBM Plex Sans" charset="0"/>
                </a:rPr>
                <a:t>Design with failure in mind</a:t>
              </a:r>
            </a:p>
          </p:txBody>
        </p:sp>
        <p:sp>
          <p:nvSpPr>
            <p:cNvPr id="13" name="TextBox 12">
              <a:extLst>
                <a:ext uri="{FF2B5EF4-FFF2-40B4-BE49-F238E27FC236}">
                  <a16:creationId xmlns:a16="http://schemas.microsoft.com/office/drawing/2014/main" id="{AB9786A7-7349-4786-922B-6EF76BDBC83E}"/>
                </a:ext>
              </a:extLst>
            </p:cNvPr>
            <p:cNvSpPr txBox="1"/>
            <p:nvPr/>
          </p:nvSpPr>
          <p:spPr>
            <a:xfrm>
              <a:off x="8641080" y="5577840"/>
              <a:ext cx="1393146"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Fault</a:t>
              </a:r>
            </a:p>
            <a:p>
              <a:pPr>
                <a:lnSpc>
                  <a:spcPct val="105000"/>
                </a:lnSpc>
                <a:spcBef>
                  <a:spcPts val="1000"/>
                </a:spcBef>
              </a:pPr>
              <a:r>
                <a:rPr lang="en-IN" sz="2000" dirty="0">
                  <a:solidFill>
                    <a:schemeClr val="bg2"/>
                  </a:solidFill>
                  <a:latin typeface="IBM Plex Sans" charset="0"/>
                  <a:ea typeface="IBM Plex Sans" charset="0"/>
                  <a:cs typeface="IBM Plex Sans" charset="0"/>
                </a:rPr>
                <a:t>Tolerance</a:t>
              </a:r>
              <a:endParaRPr lang="en-US" sz="2000" dirty="0" err="1">
                <a:solidFill>
                  <a:schemeClr val="bg2"/>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3BD61603-C948-4A36-9A33-314E2EDF7066}"/>
                </a:ext>
              </a:extLst>
            </p:cNvPr>
            <p:cNvSpPr txBox="1"/>
            <p:nvPr/>
          </p:nvSpPr>
          <p:spPr>
            <a:xfrm>
              <a:off x="12266194" y="5537389"/>
              <a:ext cx="1741654" cy="115257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Cyclic </a:t>
              </a:r>
            </a:p>
            <a:p>
              <a:pPr>
                <a:lnSpc>
                  <a:spcPct val="105000"/>
                </a:lnSpc>
                <a:spcBef>
                  <a:spcPts val="1000"/>
                </a:spcBef>
              </a:pPr>
              <a:r>
                <a:rPr lang="en-US" sz="2000" dirty="0" err="1">
                  <a:solidFill>
                    <a:schemeClr val="bg2"/>
                  </a:solidFill>
                  <a:latin typeface="IBM Plex Sans" charset="0"/>
                  <a:ea typeface="IBM Plex Sans" charset="0"/>
                  <a:cs typeface="IBM Plex Sans" charset="0"/>
                </a:rPr>
                <a:t>Dependen</a:t>
              </a:r>
              <a:r>
                <a:rPr lang="en-US" sz="2000" dirty="0">
                  <a:solidFill>
                    <a:schemeClr val="bg2"/>
                  </a:solidFill>
                  <a:latin typeface="IBM Plex Sans" charset="0"/>
                  <a:ea typeface="IBM Plex Sans" charset="0"/>
                  <a:cs typeface="IBM Plex Sans" charset="0"/>
                </a:rPr>
                <a:t>-</a:t>
              </a:r>
            </a:p>
            <a:p>
              <a:pPr>
                <a:lnSpc>
                  <a:spcPct val="105000"/>
                </a:lnSpc>
                <a:spcBef>
                  <a:spcPts val="1000"/>
                </a:spcBef>
              </a:pPr>
              <a:r>
                <a:rPr lang="en-US" sz="2000" dirty="0" err="1">
                  <a:solidFill>
                    <a:schemeClr val="bg2"/>
                  </a:solidFill>
                  <a:latin typeface="IBM Plex Sans" charset="0"/>
                  <a:ea typeface="IBM Plex Sans" charset="0"/>
                  <a:cs typeface="IBM Plex Sans" charset="0"/>
                </a:rPr>
                <a:t>cies</a:t>
              </a:r>
              <a:endParaRPr lang="en-US" sz="2000" dirty="0">
                <a:solidFill>
                  <a:schemeClr val="bg2"/>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298356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66581-F61C-4796-AE12-049D4537490E}"/>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4C709352-0327-4828-8ED3-34C044B60FD2}"/>
              </a:ext>
            </a:extLst>
          </p:cNvPr>
          <p:cNvSpPr>
            <a:spLocks noGrp="1"/>
          </p:cNvSpPr>
          <p:nvPr>
            <p:ph idx="1"/>
          </p:nvPr>
        </p:nvSpPr>
        <p:spPr>
          <a:xfrm>
            <a:off x="454858" y="2057400"/>
            <a:ext cx="7591862" cy="2834640"/>
          </a:xfrm>
        </p:spPr>
        <p:txBody>
          <a:bodyPr/>
          <a:lstStyle/>
          <a:p>
            <a:r>
              <a:rPr lang="en-US" b="1" dirty="0"/>
              <a:t>Cyclic Dependencies</a:t>
            </a:r>
          </a:p>
          <a:p>
            <a:r>
              <a:rPr lang="en-US" dirty="0"/>
              <a:t>Dependency management across different services and their functionality is very important and cyclic dependencies can be a headache if not identified and resolved promptly. In Microservice architecture, there’s even more vulnerability to errors coming from dependency issues. Decisions made around upgrades on related services with these dependencies are critical.</a:t>
            </a:r>
          </a:p>
        </p:txBody>
      </p:sp>
      <p:sp>
        <p:nvSpPr>
          <p:cNvPr id="5" name="Title 4">
            <a:extLst>
              <a:ext uri="{FF2B5EF4-FFF2-40B4-BE49-F238E27FC236}">
                <a16:creationId xmlns:a16="http://schemas.microsoft.com/office/drawing/2014/main" id="{C6DFCF4A-A843-443C-ADB3-7E48F331B9AF}"/>
              </a:ext>
            </a:extLst>
          </p:cNvPr>
          <p:cNvSpPr>
            <a:spLocks noGrp="1"/>
          </p:cNvSpPr>
          <p:nvPr>
            <p:ph type="title"/>
          </p:nvPr>
        </p:nvSpPr>
        <p:spPr/>
        <p:txBody>
          <a:bodyPr/>
          <a:lstStyle/>
          <a:p>
            <a:r>
              <a:rPr lang="en-IN" dirty="0"/>
              <a:t>Moving to Microservices: Challenges (continued)</a:t>
            </a:r>
          </a:p>
        </p:txBody>
      </p:sp>
      <p:pic>
        <p:nvPicPr>
          <p:cNvPr id="7" name="Picture 6">
            <a:extLst>
              <a:ext uri="{FF2B5EF4-FFF2-40B4-BE49-F238E27FC236}">
                <a16:creationId xmlns:a16="http://schemas.microsoft.com/office/drawing/2014/main" id="{84285B41-E5D9-4620-A0A8-E21BA9C25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913453"/>
            <a:ext cx="5517922" cy="2689986"/>
          </a:xfrm>
          <a:prstGeom prst="rect">
            <a:avLst/>
          </a:prstGeom>
        </p:spPr>
      </p:pic>
      <p:grpSp>
        <p:nvGrpSpPr>
          <p:cNvPr id="8" name="Group 7">
            <a:extLst>
              <a:ext uri="{FF2B5EF4-FFF2-40B4-BE49-F238E27FC236}">
                <a16:creationId xmlns:a16="http://schemas.microsoft.com/office/drawing/2014/main" id="{9E7F2EF3-D3D7-4AC0-907B-F0CED770F983}"/>
              </a:ext>
            </a:extLst>
          </p:cNvPr>
          <p:cNvGrpSpPr/>
          <p:nvPr/>
        </p:nvGrpSpPr>
        <p:grpSpPr>
          <a:xfrm>
            <a:off x="8481676" y="2103120"/>
            <a:ext cx="5526172" cy="5943600"/>
            <a:chOff x="8481676" y="2057400"/>
            <a:chExt cx="5526172" cy="5943600"/>
          </a:xfrm>
        </p:grpSpPr>
        <p:pic>
          <p:nvPicPr>
            <p:cNvPr id="10" name="Picture 9">
              <a:extLst>
                <a:ext uri="{FF2B5EF4-FFF2-40B4-BE49-F238E27FC236}">
                  <a16:creationId xmlns:a16="http://schemas.microsoft.com/office/drawing/2014/main" id="{E7A3492F-BAD0-4C62-960F-BA36757258B4}"/>
                </a:ext>
              </a:extLst>
            </p:cNvPr>
            <p:cNvPicPr>
              <a:picLocks noChangeAspect="1"/>
            </p:cNvPicPr>
            <p:nvPr/>
          </p:nvPicPr>
          <p:blipFill>
            <a:blip r:embed="rId3"/>
            <a:stretch>
              <a:fillRect/>
            </a:stretch>
          </p:blipFill>
          <p:spPr>
            <a:xfrm>
              <a:off x="8481676" y="2057400"/>
              <a:ext cx="5325764" cy="5843466"/>
            </a:xfrm>
            <a:prstGeom prst="rect">
              <a:avLst/>
            </a:prstGeom>
          </p:spPr>
        </p:pic>
        <p:sp>
          <p:nvSpPr>
            <p:cNvPr id="11" name="TextBox 10">
              <a:extLst>
                <a:ext uri="{FF2B5EF4-FFF2-40B4-BE49-F238E27FC236}">
                  <a16:creationId xmlns:a16="http://schemas.microsoft.com/office/drawing/2014/main" id="{60A5CB89-9C89-4461-8480-00E539932AAF}"/>
                </a:ext>
              </a:extLst>
            </p:cNvPr>
            <p:cNvSpPr txBox="1"/>
            <p:nvPr/>
          </p:nvSpPr>
          <p:spPr>
            <a:xfrm>
              <a:off x="8595360" y="3433877"/>
              <a:ext cx="1520494"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Integrating</a:t>
              </a:r>
            </a:p>
            <a:p>
              <a:pPr>
                <a:lnSpc>
                  <a:spcPct val="105000"/>
                </a:lnSpc>
                <a:spcBef>
                  <a:spcPts val="1000"/>
                </a:spcBef>
              </a:pPr>
              <a:r>
                <a:rPr lang="en-IN" sz="2000" dirty="0">
                  <a:solidFill>
                    <a:schemeClr val="bg2"/>
                  </a:solidFill>
                  <a:latin typeface="IBM Plex Sans" charset="0"/>
                  <a:ea typeface="IBM Plex Sans" charset="0"/>
                  <a:cs typeface="IBM Plex Sans" charset="0"/>
                </a:rPr>
                <a:t>Testing</a:t>
              </a:r>
              <a:endParaRPr lang="en-US" sz="2000" dirty="0" err="1">
                <a:solidFill>
                  <a:schemeClr val="bg2"/>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B609DED9-63CD-4977-9D98-E28F86E8973D}"/>
                </a:ext>
              </a:extLst>
            </p:cNvPr>
            <p:cNvSpPr txBox="1"/>
            <p:nvPr/>
          </p:nvSpPr>
          <p:spPr>
            <a:xfrm>
              <a:off x="10596981" y="2286000"/>
              <a:ext cx="1097280"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DevOps</a:t>
              </a:r>
            </a:p>
            <a:p>
              <a:pPr>
                <a:lnSpc>
                  <a:spcPct val="105000"/>
                </a:lnSpc>
                <a:spcBef>
                  <a:spcPts val="1000"/>
                </a:spcBef>
              </a:pPr>
              <a:r>
                <a:rPr lang="en-IN" sz="2000" dirty="0">
                  <a:solidFill>
                    <a:schemeClr val="bg2"/>
                  </a:solidFill>
                  <a:latin typeface="IBM Plex Sans" charset="0"/>
                  <a:ea typeface="IBM Plex Sans" charset="0"/>
                  <a:cs typeface="IBM Plex Sans" charset="0"/>
                </a:rPr>
                <a:t>Culture</a:t>
              </a:r>
              <a:endParaRPr lang="en-US" sz="2000" dirty="0" err="1">
                <a:solidFill>
                  <a:schemeClr val="bg2"/>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E5EBF139-9576-419D-B4E2-06050D79BC50}"/>
                </a:ext>
              </a:extLst>
            </p:cNvPr>
            <p:cNvSpPr txBox="1"/>
            <p:nvPr/>
          </p:nvSpPr>
          <p:spPr>
            <a:xfrm>
              <a:off x="12299292" y="3678865"/>
              <a:ext cx="1508148"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Monitoring</a:t>
              </a:r>
              <a:endParaRPr lang="en-US" sz="2000" dirty="0" err="1">
                <a:solidFill>
                  <a:schemeClr val="bg2"/>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CC31C96F-5A67-40AB-9B59-80EAC4198E93}"/>
                </a:ext>
              </a:extLst>
            </p:cNvPr>
            <p:cNvSpPr txBox="1"/>
            <p:nvPr/>
          </p:nvSpPr>
          <p:spPr>
            <a:xfrm>
              <a:off x="10491426" y="6629400"/>
              <a:ext cx="1520494" cy="137160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charset="0"/>
                  <a:ea typeface="IBM Plex Sans" charset="0"/>
                  <a:cs typeface="IBM Plex Sans" charset="0"/>
                </a:rPr>
                <a:t>Design with failure in mind</a:t>
              </a:r>
            </a:p>
          </p:txBody>
        </p:sp>
        <p:sp>
          <p:nvSpPr>
            <p:cNvPr id="15" name="TextBox 14">
              <a:extLst>
                <a:ext uri="{FF2B5EF4-FFF2-40B4-BE49-F238E27FC236}">
                  <a16:creationId xmlns:a16="http://schemas.microsoft.com/office/drawing/2014/main" id="{C4B518E1-19A1-4548-9325-2E5239447DA0}"/>
                </a:ext>
              </a:extLst>
            </p:cNvPr>
            <p:cNvSpPr txBox="1"/>
            <p:nvPr/>
          </p:nvSpPr>
          <p:spPr>
            <a:xfrm>
              <a:off x="8641080" y="5577840"/>
              <a:ext cx="1393146" cy="68580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Fault</a:t>
              </a:r>
            </a:p>
            <a:p>
              <a:pPr>
                <a:lnSpc>
                  <a:spcPct val="105000"/>
                </a:lnSpc>
                <a:spcBef>
                  <a:spcPts val="1000"/>
                </a:spcBef>
              </a:pPr>
              <a:r>
                <a:rPr lang="en-IN" sz="2000" dirty="0">
                  <a:solidFill>
                    <a:schemeClr val="bg2"/>
                  </a:solidFill>
                  <a:latin typeface="IBM Plex Sans" charset="0"/>
                  <a:ea typeface="IBM Plex Sans" charset="0"/>
                  <a:cs typeface="IBM Plex Sans" charset="0"/>
                </a:rPr>
                <a:t>Tolerance</a:t>
              </a:r>
              <a:endParaRPr lang="en-US" sz="2000" dirty="0" err="1">
                <a:solidFill>
                  <a:schemeClr val="bg2"/>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742F2732-009F-4AC4-A481-3530D4AF62F9}"/>
                </a:ext>
              </a:extLst>
            </p:cNvPr>
            <p:cNvSpPr txBox="1"/>
            <p:nvPr/>
          </p:nvSpPr>
          <p:spPr>
            <a:xfrm>
              <a:off x="12266194" y="5537389"/>
              <a:ext cx="1741654" cy="1152570"/>
            </a:xfrm>
            <a:prstGeom prst="rect">
              <a:avLst/>
            </a:prstGeom>
          </p:spPr>
          <p:txBody>
            <a:bodyPr wrap="square" lIns="91440" tIns="45720" rIns="91440" bIns="45720" rtlCol="0">
              <a:noAutofit/>
            </a:bodyPr>
            <a:lstStyle/>
            <a:p>
              <a:pPr>
                <a:lnSpc>
                  <a:spcPct val="105000"/>
                </a:lnSpc>
                <a:spcBef>
                  <a:spcPts val="1000"/>
                </a:spcBef>
              </a:pPr>
              <a:r>
                <a:rPr lang="en-IN" sz="2000" dirty="0">
                  <a:solidFill>
                    <a:schemeClr val="bg2"/>
                  </a:solidFill>
                  <a:latin typeface="IBM Plex Sans" charset="0"/>
                  <a:ea typeface="IBM Plex Sans" charset="0"/>
                  <a:cs typeface="IBM Plex Sans" charset="0"/>
                </a:rPr>
                <a:t>Cyclic </a:t>
              </a:r>
            </a:p>
            <a:p>
              <a:pPr>
                <a:lnSpc>
                  <a:spcPct val="105000"/>
                </a:lnSpc>
                <a:spcBef>
                  <a:spcPts val="1000"/>
                </a:spcBef>
              </a:pPr>
              <a:r>
                <a:rPr lang="en-US" sz="2000" dirty="0" err="1">
                  <a:solidFill>
                    <a:schemeClr val="bg2"/>
                  </a:solidFill>
                  <a:latin typeface="IBM Plex Sans" charset="0"/>
                  <a:ea typeface="IBM Plex Sans" charset="0"/>
                  <a:cs typeface="IBM Plex Sans" charset="0"/>
                </a:rPr>
                <a:t>Dependen</a:t>
              </a:r>
              <a:r>
                <a:rPr lang="en-US" sz="2000" dirty="0">
                  <a:solidFill>
                    <a:schemeClr val="bg2"/>
                  </a:solidFill>
                  <a:latin typeface="IBM Plex Sans" charset="0"/>
                  <a:ea typeface="IBM Plex Sans" charset="0"/>
                  <a:cs typeface="IBM Plex Sans" charset="0"/>
                </a:rPr>
                <a:t>-</a:t>
              </a:r>
            </a:p>
            <a:p>
              <a:pPr>
                <a:lnSpc>
                  <a:spcPct val="105000"/>
                </a:lnSpc>
                <a:spcBef>
                  <a:spcPts val="1000"/>
                </a:spcBef>
              </a:pPr>
              <a:r>
                <a:rPr lang="en-US" sz="2000" dirty="0" err="1">
                  <a:solidFill>
                    <a:schemeClr val="bg2"/>
                  </a:solidFill>
                  <a:latin typeface="IBM Plex Sans" charset="0"/>
                  <a:ea typeface="IBM Plex Sans" charset="0"/>
                  <a:cs typeface="IBM Plex Sans" charset="0"/>
                </a:rPr>
                <a:t>cies</a:t>
              </a:r>
              <a:endParaRPr lang="en-US" sz="2000" dirty="0">
                <a:solidFill>
                  <a:schemeClr val="bg2"/>
                </a:solidFill>
                <a:latin typeface="IBM Plex Sans" charset="0"/>
                <a:ea typeface="IBM Plex Sans" charset="0"/>
                <a:cs typeface="IBM Plex Sans" charset="0"/>
              </a:endParaRPr>
            </a:p>
          </p:txBody>
        </p:sp>
      </p:grpSp>
    </p:spTree>
    <p:extLst>
      <p:ext uri="{BB962C8B-B14F-4D97-AF65-F5344CB8AC3E}">
        <p14:creationId xmlns:p14="http://schemas.microsoft.com/office/powerpoint/2010/main" val="3264676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55836F-13A4-4997-A915-AF163C460214}"/>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Driving Forces for the Move to Microservices</a:t>
            </a:r>
          </a:p>
        </p:txBody>
      </p:sp>
      <p:pic>
        <p:nvPicPr>
          <p:cNvPr id="5" name="Picture 4">
            <a:extLst>
              <a:ext uri="{FF2B5EF4-FFF2-40B4-BE49-F238E27FC236}">
                <a16:creationId xmlns:a16="http://schemas.microsoft.com/office/drawing/2014/main" id="{DCC118D3-B833-4CE4-A2CC-909A4A9B97F0}"/>
              </a:ext>
            </a:extLst>
          </p:cNvPr>
          <p:cNvPicPr>
            <a:picLocks noChangeAspect="1"/>
          </p:cNvPicPr>
          <p:nvPr/>
        </p:nvPicPr>
        <p:blipFill>
          <a:blip r:embed="rId2">
            <a:biLevel thresh="50000"/>
          </a:blip>
          <a:stretch>
            <a:fillRect/>
          </a:stretch>
        </p:blipFill>
        <p:spPr>
          <a:xfrm>
            <a:off x="1600200" y="3566160"/>
            <a:ext cx="4036500" cy="3201001"/>
          </a:xfrm>
          <a:prstGeom prst="rect">
            <a:avLst/>
          </a:prstGeom>
        </p:spPr>
      </p:pic>
    </p:spTree>
    <p:extLst>
      <p:ext uri="{BB962C8B-B14F-4D97-AF65-F5344CB8AC3E}">
        <p14:creationId xmlns:p14="http://schemas.microsoft.com/office/powerpoint/2010/main" val="3400926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6FDBD-A780-479B-B087-66D90F50C907}"/>
              </a:ext>
            </a:extLst>
          </p:cNvPr>
          <p:cNvSpPr>
            <a:spLocks noGrp="1"/>
          </p:cNvSpPr>
          <p:nvPr>
            <p:ph type="body" sz="quarter" idx="11"/>
          </p:nvPr>
        </p:nvSpPr>
        <p:spPr/>
        <p:txBody>
          <a:bodyPr/>
          <a:lstStyle/>
          <a:p>
            <a:r>
              <a:rPr lang="en-US"/>
              <a:t>How did We Come to Microservices?</a:t>
            </a:r>
            <a:endParaRPr lang="en-IN" dirty="0"/>
          </a:p>
        </p:txBody>
      </p:sp>
      <p:sp>
        <p:nvSpPr>
          <p:cNvPr id="4" name="Content Placeholder 3">
            <a:extLst>
              <a:ext uri="{FF2B5EF4-FFF2-40B4-BE49-F238E27FC236}">
                <a16:creationId xmlns:a16="http://schemas.microsoft.com/office/drawing/2014/main" id="{58E5C421-A0DA-4A6A-82DC-BC81AD325E7C}"/>
              </a:ext>
            </a:extLst>
          </p:cNvPr>
          <p:cNvSpPr>
            <a:spLocks noGrp="1"/>
          </p:cNvSpPr>
          <p:nvPr>
            <p:ph idx="1"/>
          </p:nvPr>
        </p:nvSpPr>
        <p:spPr>
          <a:xfrm>
            <a:off x="1737360" y="2057400"/>
            <a:ext cx="10881360" cy="1143000"/>
          </a:xfrm>
        </p:spPr>
        <p:txBody>
          <a:bodyPr/>
          <a:lstStyle/>
          <a:p>
            <a:pPr algn="ctr"/>
            <a:r>
              <a:rPr lang="en-US" dirty="0"/>
              <a:t>Agile with DevOps real-time development and deployment and enabled by Cloud Technologies, is transforming the organization’s ability to respond to customer needs and test innovative business ideas.</a:t>
            </a: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5" name="Title 4">
            <a:extLst>
              <a:ext uri="{FF2B5EF4-FFF2-40B4-BE49-F238E27FC236}">
                <a16:creationId xmlns:a16="http://schemas.microsoft.com/office/drawing/2014/main" id="{7AB549EF-EBB6-4FBC-B578-859E942BE4D1}"/>
              </a:ext>
            </a:extLst>
          </p:cNvPr>
          <p:cNvSpPr>
            <a:spLocks noGrp="1"/>
          </p:cNvSpPr>
          <p:nvPr>
            <p:ph type="title"/>
          </p:nvPr>
        </p:nvSpPr>
        <p:spPr/>
        <p:txBody>
          <a:bodyPr/>
          <a:lstStyle/>
          <a:p>
            <a:r>
              <a:rPr lang="en-US" dirty="0"/>
              <a:t>Agile + DevOps Real-time - Enabled by Cloud</a:t>
            </a:r>
          </a:p>
        </p:txBody>
      </p:sp>
      <p:grpSp>
        <p:nvGrpSpPr>
          <p:cNvPr id="25" name="Group 24">
            <a:extLst>
              <a:ext uri="{FF2B5EF4-FFF2-40B4-BE49-F238E27FC236}">
                <a16:creationId xmlns:a16="http://schemas.microsoft.com/office/drawing/2014/main" id="{4FD9B13B-A256-4347-929B-8906261B6AC3}"/>
              </a:ext>
            </a:extLst>
          </p:cNvPr>
          <p:cNvGrpSpPr/>
          <p:nvPr/>
        </p:nvGrpSpPr>
        <p:grpSpPr>
          <a:xfrm>
            <a:off x="2968878" y="3523977"/>
            <a:ext cx="8287353" cy="4111263"/>
            <a:chOff x="1368425" y="1150937"/>
            <a:chExt cx="7292975" cy="3205164"/>
          </a:xfrm>
        </p:grpSpPr>
        <p:sp>
          <p:nvSpPr>
            <p:cNvPr id="27" name="Rectangle 89">
              <a:extLst>
                <a:ext uri="{FF2B5EF4-FFF2-40B4-BE49-F238E27FC236}">
                  <a16:creationId xmlns:a16="http://schemas.microsoft.com/office/drawing/2014/main" id="{5FF68163-1ADD-4274-9546-69BAB738CB98}"/>
                </a:ext>
              </a:extLst>
            </p:cNvPr>
            <p:cNvSpPr>
              <a:spLocks noChangeArrowheads="1"/>
            </p:cNvSpPr>
            <p:nvPr/>
          </p:nvSpPr>
          <p:spPr bwMode="auto">
            <a:xfrm>
              <a:off x="1368426" y="1158875"/>
              <a:ext cx="2360613" cy="368300"/>
            </a:xfrm>
            <a:prstGeom prst="rect">
              <a:avLst/>
            </a:prstGeom>
            <a:solidFill>
              <a:srgbClr val="0F6DFF"/>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BM Plex Sans" panose="020B0503050203000203" pitchFamily="34" charset="0"/>
              </a:endParaRPr>
            </a:p>
          </p:txBody>
        </p:sp>
        <p:sp>
          <p:nvSpPr>
            <p:cNvPr id="28" name="Rectangle 90">
              <a:extLst>
                <a:ext uri="{FF2B5EF4-FFF2-40B4-BE49-F238E27FC236}">
                  <a16:creationId xmlns:a16="http://schemas.microsoft.com/office/drawing/2014/main" id="{F2747FC7-AC12-4E69-8654-19AAA4E7255D}"/>
                </a:ext>
              </a:extLst>
            </p:cNvPr>
            <p:cNvSpPr>
              <a:spLocks noChangeArrowheads="1"/>
            </p:cNvSpPr>
            <p:nvPr/>
          </p:nvSpPr>
          <p:spPr bwMode="auto">
            <a:xfrm>
              <a:off x="3775076" y="1154112"/>
              <a:ext cx="2360613" cy="368300"/>
            </a:xfrm>
            <a:prstGeom prst="rect">
              <a:avLst/>
            </a:prstGeom>
            <a:solidFill>
              <a:srgbClr val="0530AD"/>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BM Plex Sans" panose="020B0503050203000203" pitchFamily="34" charset="0"/>
              </a:endParaRPr>
            </a:p>
          </p:txBody>
        </p:sp>
        <p:sp>
          <p:nvSpPr>
            <p:cNvPr id="29" name="Rectangle 91">
              <a:extLst>
                <a:ext uri="{FF2B5EF4-FFF2-40B4-BE49-F238E27FC236}">
                  <a16:creationId xmlns:a16="http://schemas.microsoft.com/office/drawing/2014/main" id="{0AB86128-910D-4750-9110-DDE304EB1CC5}"/>
                </a:ext>
              </a:extLst>
            </p:cNvPr>
            <p:cNvSpPr>
              <a:spLocks noChangeArrowheads="1"/>
            </p:cNvSpPr>
            <p:nvPr/>
          </p:nvSpPr>
          <p:spPr bwMode="auto">
            <a:xfrm>
              <a:off x="6173789" y="1150937"/>
              <a:ext cx="2487610" cy="368300"/>
            </a:xfrm>
            <a:prstGeom prst="rect">
              <a:avLst/>
            </a:prstGeom>
            <a:solidFill>
              <a:srgbClr val="051243"/>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IBM Plex Sans" panose="020B0503050203000203" pitchFamily="34" charset="0"/>
              </a:endParaRPr>
            </a:p>
          </p:txBody>
        </p:sp>
        <p:sp>
          <p:nvSpPr>
            <p:cNvPr id="30" name="Text Box 92">
              <a:extLst>
                <a:ext uri="{FF2B5EF4-FFF2-40B4-BE49-F238E27FC236}">
                  <a16:creationId xmlns:a16="http://schemas.microsoft.com/office/drawing/2014/main" id="{FBED170A-A412-4A1E-A4D9-3F827047D45C}"/>
                </a:ext>
              </a:extLst>
            </p:cNvPr>
            <p:cNvSpPr txBox="1">
              <a:spLocks noChangeArrowheads="1"/>
            </p:cNvSpPr>
            <p:nvPr/>
          </p:nvSpPr>
          <p:spPr bwMode="auto">
            <a:xfrm>
              <a:off x="1475583" y="1187061"/>
              <a:ext cx="1911349"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IBM Plex Sans" panose="020B0503050203000203" pitchFamily="34" charset="0"/>
                </a:rPr>
                <a:t>Cloud</a:t>
              </a:r>
            </a:p>
          </p:txBody>
        </p:sp>
        <p:sp>
          <p:nvSpPr>
            <p:cNvPr id="31" name="Text Box 93">
              <a:extLst>
                <a:ext uri="{FF2B5EF4-FFF2-40B4-BE49-F238E27FC236}">
                  <a16:creationId xmlns:a16="http://schemas.microsoft.com/office/drawing/2014/main" id="{F29AF729-E3C5-45A1-96D5-A1D015F517CE}"/>
                </a:ext>
              </a:extLst>
            </p:cNvPr>
            <p:cNvSpPr txBox="1">
              <a:spLocks noChangeArrowheads="1"/>
            </p:cNvSpPr>
            <p:nvPr/>
          </p:nvSpPr>
          <p:spPr bwMode="auto">
            <a:xfrm>
              <a:off x="4018309" y="1179123"/>
              <a:ext cx="1856581"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IBM Plex Sans" panose="020B0503050203000203" pitchFamily="34" charset="0"/>
                </a:rPr>
                <a:t>DevOps</a:t>
              </a:r>
            </a:p>
          </p:txBody>
        </p:sp>
        <p:sp>
          <p:nvSpPr>
            <p:cNvPr id="32" name="Text Box 94">
              <a:extLst>
                <a:ext uri="{FF2B5EF4-FFF2-40B4-BE49-F238E27FC236}">
                  <a16:creationId xmlns:a16="http://schemas.microsoft.com/office/drawing/2014/main" id="{782269BB-6B41-4882-B8F1-79083D2AD510}"/>
                </a:ext>
              </a:extLst>
            </p:cNvPr>
            <p:cNvSpPr txBox="1">
              <a:spLocks noChangeArrowheads="1"/>
            </p:cNvSpPr>
            <p:nvPr/>
          </p:nvSpPr>
          <p:spPr bwMode="auto">
            <a:xfrm>
              <a:off x="6378922" y="1179123"/>
              <a:ext cx="1819195"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IBM Plex Sans" panose="020B0503050203000203" pitchFamily="34" charset="0"/>
                </a:rPr>
                <a:t>Agile</a:t>
              </a:r>
            </a:p>
          </p:txBody>
        </p:sp>
        <p:sp>
          <p:nvSpPr>
            <p:cNvPr id="33" name="Rectangle 32">
              <a:extLst>
                <a:ext uri="{FF2B5EF4-FFF2-40B4-BE49-F238E27FC236}">
                  <a16:creationId xmlns:a16="http://schemas.microsoft.com/office/drawing/2014/main" id="{36D894F5-BA7F-46FB-BA36-8BF62840855D}"/>
                </a:ext>
              </a:extLst>
            </p:cNvPr>
            <p:cNvSpPr/>
            <p:nvPr/>
          </p:nvSpPr>
          <p:spPr>
            <a:xfrm rot="16200000">
              <a:off x="1138239" y="1765298"/>
              <a:ext cx="2820988" cy="2360615"/>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34" name="TextBox 33">
              <a:extLst>
                <a:ext uri="{FF2B5EF4-FFF2-40B4-BE49-F238E27FC236}">
                  <a16:creationId xmlns:a16="http://schemas.microsoft.com/office/drawing/2014/main" id="{B3334F0E-3224-4847-9E98-42BA225D0474}"/>
                </a:ext>
              </a:extLst>
            </p:cNvPr>
            <p:cNvSpPr txBox="1"/>
            <p:nvPr/>
          </p:nvSpPr>
          <p:spPr>
            <a:xfrm>
              <a:off x="1482899" y="1700212"/>
              <a:ext cx="2155823" cy="1151733"/>
            </a:xfrm>
            <a:prstGeom prst="rect">
              <a:avLst/>
            </a:prstGeom>
            <a:noFill/>
          </p:spPr>
          <p:txBody>
            <a:bodyPr wrap="square" rtlCol="0">
              <a:spAutoFit/>
            </a:bodyPr>
            <a:lstStyle/>
            <a:p>
              <a:pPr marL="285750" lvl="0" indent="-285750" defTabSz="914400">
                <a:buFont typeface="Arial" panose="020B0604020202020204" pitchFamily="34" charset="0"/>
                <a:buChar char="•"/>
              </a:pPr>
              <a:r>
                <a:rPr lang="en-US" sz="1800" kern="0" dirty="0">
                  <a:solidFill>
                    <a:prstClr val="black"/>
                  </a:solidFill>
                  <a:latin typeface="IBM Plex Sans" panose="020B0503050203000203" pitchFamily="34" charset="0"/>
                </a:rPr>
                <a:t>Infrastructure availability/Scaling/Resiliency</a:t>
              </a:r>
            </a:p>
            <a:p>
              <a:pPr marL="285750" lvl="0" indent="-285750" defTabSz="914400">
                <a:buFont typeface="Arial" panose="020B0604020202020204" pitchFamily="34" charset="0"/>
                <a:buChar char="•"/>
              </a:pPr>
              <a:endParaRPr lang="en-US" sz="1800" kern="0" dirty="0">
                <a:solidFill>
                  <a:prstClr val="black"/>
                </a:solidFill>
                <a:latin typeface="IBM Plex Sans" panose="020B0503050203000203" pitchFamily="34" charset="0"/>
              </a:endParaRPr>
            </a:p>
            <a:p>
              <a:pPr marL="285750" lvl="0" indent="-285750" defTabSz="914400">
                <a:buFont typeface="Arial" panose="020B0604020202020204" pitchFamily="34" charset="0"/>
                <a:buChar char="•"/>
              </a:pPr>
              <a:r>
                <a:rPr lang="en-US" sz="1800" kern="0" dirty="0">
                  <a:solidFill>
                    <a:prstClr val="black"/>
                  </a:solidFill>
                  <a:latin typeface="IBM Plex Sans" panose="020B0503050203000203" pitchFamily="34" charset="0"/>
                </a:rPr>
                <a:t>Cost effectiveness</a:t>
              </a:r>
            </a:p>
          </p:txBody>
        </p:sp>
        <p:sp>
          <p:nvSpPr>
            <p:cNvPr id="35" name="Rectangle 34">
              <a:extLst>
                <a:ext uri="{FF2B5EF4-FFF2-40B4-BE49-F238E27FC236}">
                  <a16:creationId xmlns:a16="http://schemas.microsoft.com/office/drawing/2014/main" id="{A917C65A-0411-4C29-A5C9-72E747176785}"/>
                </a:ext>
              </a:extLst>
            </p:cNvPr>
            <p:cNvSpPr/>
            <p:nvPr/>
          </p:nvSpPr>
          <p:spPr>
            <a:xfrm rot="16200000">
              <a:off x="3544887" y="1765299"/>
              <a:ext cx="2820988" cy="2360615"/>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36" name="Rectangle 35">
              <a:extLst>
                <a:ext uri="{FF2B5EF4-FFF2-40B4-BE49-F238E27FC236}">
                  <a16:creationId xmlns:a16="http://schemas.microsoft.com/office/drawing/2014/main" id="{720D868E-6444-48EF-82A5-7A7F6E4F105E}"/>
                </a:ext>
              </a:extLst>
            </p:cNvPr>
            <p:cNvSpPr/>
            <p:nvPr/>
          </p:nvSpPr>
          <p:spPr>
            <a:xfrm rot="16200000">
              <a:off x="6007102" y="1701802"/>
              <a:ext cx="2820988" cy="2487609"/>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ndParaRPr>
            </a:p>
          </p:txBody>
        </p:sp>
        <p:sp>
          <p:nvSpPr>
            <p:cNvPr id="37" name="TextBox 36">
              <a:extLst>
                <a:ext uri="{FF2B5EF4-FFF2-40B4-BE49-F238E27FC236}">
                  <a16:creationId xmlns:a16="http://schemas.microsoft.com/office/drawing/2014/main" id="{7E49326F-1B91-48DB-A98B-4D3A7211EFB4}"/>
                </a:ext>
              </a:extLst>
            </p:cNvPr>
            <p:cNvSpPr txBox="1"/>
            <p:nvPr/>
          </p:nvSpPr>
          <p:spPr>
            <a:xfrm>
              <a:off x="3848894" y="1700212"/>
              <a:ext cx="2212975" cy="1799583"/>
            </a:xfrm>
            <a:prstGeom prst="rect">
              <a:avLst/>
            </a:prstGeom>
            <a:noFill/>
          </p:spPr>
          <p:txBody>
            <a:bodyPr wrap="square" rtlCol="0">
              <a:spAutoFit/>
            </a:bodyPr>
            <a:lstStyle/>
            <a:p>
              <a:pPr marL="285750" indent="-285750">
                <a:buFont typeface="Arial" panose="020B0604020202020204" pitchFamily="34" charset="0"/>
                <a:buChar char="•"/>
              </a:pPr>
              <a:r>
                <a:rPr lang="en-AU" sz="1800" dirty="0">
                  <a:latin typeface="IBM Plex Sans" panose="020B0503050000000000" pitchFamily="34" charset="0"/>
                </a:rPr>
                <a:t>Automated Operations</a:t>
              </a:r>
            </a:p>
            <a:p>
              <a:pPr marL="285750" indent="-285750">
                <a:buFont typeface="Arial" panose="020B0604020202020204" pitchFamily="34" charset="0"/>
                <a:buChar char="•"/>
              </a:pPr>
              <a:endParaRPr lang="en-AU" sz="1800" dirty="0">
                <a:latin typeface="IBM Plex Sans" panose="020B0503050000000000" pitchFamily="34" charset="0"/>
              </a:endParaRPr>
            </a:p>
            <a:p>
              <a:pPr marL="285750" indent="-285750">
                <a:buFont typeface="Arial" panose="020B0604020202020204" pitchFamily="34" charset="0"/>
                <a:buChar char="•"/>
              </a:pPr>
              <a:r>
                <a:rPr lang="en-AU" sz="1800" dirty="0">
                  <a:latin typeface="IBM Plex Sans" panose="020B0503050000000000" pitchFamily="34" charset="0"/>
                </a:rPr>
                <a:t>Continuous deployment</a:t>
              </a:r>
            </a:p>
            <a:p>
              <a:pPr marL="285750" indent="-285750">
                <a:buFont typeface="Arial" panose="020B0604020202020204" pitchFamily="34" charset="0"/>
                <a:buChar char="•"/>
              </a:pPr>
              <a:endParaRPr lang="en-AU" sz="1800" dirty="0">
                <a:latin typeface="IBM Plex Sans" panose="020B0503050000000000" pitchFamily="34" charset="0"/>
              </a:endParaRPr>
            </a:p>
            <a:p>
              <a:pPr marL="285750" indent="-285750">
                <a:buFont typeface="Arial" panose="020B0604020202020204" pitchFamily="34" charset="0"/>
                <a:buChar char="•"/>
              </a:pPr>
              <a:r>
                <a:rPr lang="en-AU" sz="1800" dirty="0">
                  <a:latin typeface="IBM Plex Sans" panose="020B0503050000000000" pitchFamily="34" charset="0"/>
                </a:rPr>
                <a:t>Distributed Monitoring</a:t>
              </a:r>
            </a:p>
          </p:txBody>
        </p:sp>
        <p:sp>
          <p:nvSpPr>
            <p:cNvPr id="38" name="TextBox 37">
              <a:extLst>
                <a:ext uri="{FF2B5EF4-FFF2-40B4-BE49-F238E27FC236}">
                  <a16:creationId xmlns:a16="http://schemas.microsoft.com/office/drawing/2014/main" id="{9FBF7E28-DAB3-429E-8EB4-0B781D2BA04D}"/>
                </a:ext>
              </a:extLst>
            </p:cNvPr>
            <p:cNvSpPr txBox="1"/>
            <p:nvPr/>
          </p:nvSpPr>
          <p:spPr>
            <a:xfrm>
              <a:off x="6311106" y="1700212"/>
              <a:ext cx="2212975" cy="1583633"/>
            </a:xfrm>
            <a:prstGeom prst="rect">
              <a:avLst/>
            </a:prstGeom>
            <a:noFill/>
          </p:spPr>
          <p:txBody>
            <a:bodyPr wrap="square" rtlCol="0">
              <a:spAutoFit/>
            </a:bodyPr>
            <a:lstStyle/>
            <a:p>
              <a:pPr marL="285750" lvl="0" indent="-285750" defTabSz="914400">
                <a:buFont typeface="Arial" panose="020B0604020202020204" pitchFamily="34" charset="0"/>
                <a:buChar char="•"/>
              </a:pPr>
              <a:r>
                <a:rPr lang="en-US" sz="1800" kern="0" dirty="0">
                  <a:solidFill>
                    <a:prstClr val="black"/>
                  </a:solidFill>
                  <a:latin typeface="IBM Plex Sans" panose="020B0503050203000203" pitchFamily="34" charset="0"/>
                </a:rPr>
                <a:t>Business/IT Collaboration</a:t>
              </a:r>
            </a:p>
            <a:p>
              <a:pPr marL="285750" lvl="0" indent="-285750" defTabSz="914400">
                <a:buFont typeface="Arial" panose="020B0604020202020204" pitchFamily="34" charset="0"/>
                <a:buChar char="•"/>
              </a:pPr>
              <a:endParaRPr lang="en-US" sz="1800" kern="0" dirty="0">
                <a:solidFill>
                  <a:prstClr val="black"/>
                </a:solidFill>
                <a:latin typeface="IBM Plex Sans" panose="020B0503050203000203" pitchFamily="34" charset="0"/>
              </a:endParaRPr>
            </a:p>
            <a:p>
              <a:pPr marL="285750" lvl="0" indent="-285750" defTabSz="914400">
                <a:buFont typeface="Arial" panose="020B0604020202020204" pitchFamily="34" charset="0"/>
                <a:buChar char="•"/>
              </a:pPr>
              <a:r>
                <a:rPr lang="en-US" sz="1800" kern="0" dirty="0">
                  <a:solidFill>
                    <a:prstClr val="black"/>
                  </a:solidFill>
                  <a:latin typeface="IBM Plex Sans" panose="020B0503050203000203" pitchFamily="34" charset="0"/>
                </a:rPr>
                <a:t>Frequent Release</a:t>
              </a:r>
            </a:p>
            <a:p>
              <a:pPr marL="285750" lvl="0" indent="-285750" defTabSz="914400">
                <a:buFont typeface="Arial" panose="020B0604020202020204" pitchFamily="34" charset="0"/>
                <a:buChar char="•"/>
              </a:pPr>
              <a:endParaRPr lang="en-US" sz="1800" kern="0" dirty="0">
                <a:solidFill>
                  <a:prstClr val="black"/>
                </a:solidFill>
                <a:latin typeface="IBM Plex Sans" panose="020B0503050203000203" pitchFamily="34" charset="0"/>
              </a:endParaRPr>
            </a:p>
            <a:p>
              <a:pPr marL="285750" lvl="0" indent="-285750" defTabSz="914400">
                <a:buFont typeface="Arial" panose="020B0604020202020204" pitchFamily="34" charset="0"/>
                <a:buChar char="•"/>
              </a:pPr>
              <a:r>
                <a:rPr lang="en-US" sz="1800" kern="0" dirty="0">
                  <a:solidFill>
                    <a:prstClr val="black"/>
                  </a:solidFill>
                  <a:latin typeface="IBM Plex Sans" panose="020B0503050203000203" pitchFamily="34" charset="0"/>
                </a:rPr>
                <a:t>Continuous Integration</a:t>
              </a:r>
            </a:p>
          </p:txBody>
        </p:sp>
      </p:grpSp>
    </p:spTree>
    <p:extLst>
      <p:ext uri="{BB962C8B-B14F-4D97-AF65-F5344CB8AC3E}">
        <p14:creationId xmlns:p14="http://schemas.microsoft.com/office/powerpoint/2010/main" val="3846906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82A65-6C1A-4693-BDE1-90DFA4869364}"/>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1FD61EE6-4ABA-4B2C-A769-52F71A5B42C0}"/>
              </a:ext>
            </a:extLst>
          </p:cNvPr>
          <p:cNvSpPr>
            <a:spLocks noGrp="1"/>
          </p:cNvSpPr>
          <p:nvPr>
            <p:ph type="title"/>
          </p:nvPr>
        </p:nvSpPr>
        <p:spPr/>
        <p:txBody>
          <a:bodyPr/>
          <a:lstStyle/>
          <a:p>
            <a:r>
              <a:rPr lang="en-IN" dirty="0"/>
              <a:t>Cloud: Overview</a:t>
            </a:r>
          </a:p>
        </p:txBody>
      </p:sp>
      <p:sp>
        <p:nvSpPr>
          <p:cNvPr id="62" name="TextBox 61">
            <a:extLst>
              <a:ext uri="{FF2B5EF4-FFF2-40B4-BE49-F238E27FC236}">
                <a16:creationId xmlns:a16="http://schemas.microsoft.com/office/drawing/2014/main" id="{C09EB234-A5C8-4ABF-9C72-E8A927F3BC22}"/>
              </a:ext>
            </a:extLst>
          </p:cNvPr>
          <p:cNvSpPr txBox="1"/>
          <p:nvPr/>
        </p:nvSpPr>
        <p:spPr>
          <a:xfrm>
            <a:off x="6494117" y="6232546"/>
            <a:ext cx="1974183" cy="452046"/>
          </a:xfrm>
          <a:prstGeom prst="rect">
            <a:avLst/>
          </a:prstGeom>
          <a:noFill/>
          <a:ln w="12700" cap="flat">
            <a:no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IBM Plex Sans" panose="020B0503050203000203" pitchFamily="34" charset="0"/>
                <a:ea typeface="Helvetica Neue"/>
                <a:cs typeface="Helvetica Neue"/>
                <a:sym typeface="Helvetica Neue"/>
              </a:rPr>
              <a:t>Cloud</a:t>
            </a:r>
          </a:p>
        </p:txBody>
      </p:sp>
      <p:pic>
        <p:nvPicPr>
          <p:cNvPr id="9" name="Picture 8">
            <a:extLst>
              <a:ext uri="{FF2B5EF4-FFF2-40B4-BE49-F238E27FC236}">
                <a16:creationId xmlns:a16="http://schemas.microsoft.com/office/drawing/2014/main" id="{CC420BA7-D0D1-4207-8AC6-D4B81595A67B}"/>
              </a:ext>
            </a:extLst>
          </p:cNvPr>
          <p:cNvPicPr>
            <a:picLocks noChangeAspect="1"/>
          </p:cNvPicPr>
          <p:nvPr/>
        </p:nvPicPr>
        <p:blipFill>
          <a:blip r:embed="rId2"/>
          <a:stretch>
            <a:fillRect/>
          </a:stretch>
        </p:blipFill>
        <p:spPr>
          <a:xfrm>
            <a:off x="6537960" y="5440680"/>
            <a:ext cx="1522256" cy="884996"/>
          </a:xfrm>
          <a:prstGeom prst="rect">
            <a:avLst/>
          </a:prstGeom>
        </p:spPr>
      </p:pic>
      <p:pic>
        <p:nvPicPr>
          <p:cNvPr id="12" name="Picture 11">
            <a:extLst>
              <a:ext uri="{FF2B5EF4-FFF2-40B4-BE49-F238E27FC236}">
                <a16:creationId xmlns:a16="http://schemas.microsoft.com/office/drawing/2014/main" id="{AA573E2B-5A3D-45D4-94DC-E0EC4A387907}"/>
              </a:ext>
            </a:extLst>
          </p:cNvPr>
          <p:cNvPicPr>
            <a:picLocks noChangeAspect="1"/>
          </p:cNvPicPr>
          <p:nvPr/>
        </p:nvPicPr>
        <p:blipFill>
          <a:blip r:embed="rId3"/>
          <a:stretch>
            <a:fillRect/>
          </a:stretch>
        </p:blipFill>
        <p:spPr>
          <a:xfrm flipH="1">
            <a:off x="7123841" y="4434840"/>
            <a:ext cx="350494" cy="854054"/>
          </a:xfrm>
          <a:prstGeom prst="rect">
            <a:avLst/>
          </a:prstGeom>
        </p:spPr>
      </p:pic>
      <p:pic>
        <p:nvPicPr>
          <p:cNvPr id="28" name="Picture 27">
            <a:extLst>
              <a:ext uri="{FF2B5EF4-FFF2-40B4-BE49-F238E27FC236}">
                <a16:creationId xmlns:a16="http://schemas.microsoft.com/office/drawing/2014/main" id="{844BC594-1DF6-4EA0-8BB6-7B737E5C8577}"/>
              </a:ext>
            </a:extLst>
          </p:cNvPr>
          <p:cNvPicPr>
            <a:picLocks noChangeAspect="1"/>
          </p:cNvPicPr>
          <p:nvPr/>
        </p:nvPicPr>
        <p:blipFill>
          <a:blip r:embed="rId3"/>
          <a:stretch>
            <a:fillRect/>
          </a:stretch>
        </p:blipFill>
        <p:spPr>
          <a:xfrm rot="5400000" flipH="1">
            <a:off x="8266276" y="5456151"/>
            <a:ext cx="350494" cy="854054"/>
          </a:xfrm>
          <a:prstGeom prst="rect">
            <a:avLst/>
          </a:prstGeom>
        </p:spPr>
      </p:pic>
      <p:pic>
        <p:nvPicPr>
          <p:cNvPr id="29" name="Picture 28">
            <a:extLst>
              <a:ext uri="{FF2B5EF4-FFF2-40B4-BE49-F238E27FC236}">
                <a16:creationId xmlns:a16="http://schemas.microsoft.com/office/drawing/2014/main" id="{E5CE6CF6-623F-4526-AAFA-08FF300F694C}"/>
              </a:ext>
            </a:extLst>
          </p:cNvPr>
          <p:cNvPicPr>
            <a:picLocks noChangeAspect="1"/>
          </p:cNvPicPr>
          <p:nvPr/>
        </p:nvPicPr>
        <p:blipFill>
          <a:blip r:embed="rId3"/>
          <a:stretch>
            <a:fillRect/>
          </a:stretch>
        </p:blipFill>
        <p:spPr>
          <a:xfrm rot="16200000" flipH="1">
            <a:off x="5994902" y="5456151"/>
            <a:ext cx="350494" cy="854054"/>
          </a:xfrm>
          <a:prstGeom prst="rect">
            <a:avLst/>
          </a:prstGeom>
        </p:spPr>
      </p:pic>
      <p:pic>
        <p:nvPicPr>
          <p:cNvPr id="34" name="Picture 33">
            <a:extLst>
              <a:ext uri="{FF2B5EF4-FFF2-40B4-BE49-F238E27FC236}">
                <a16:creationId xmlns:a16="http://schemas.microsoft.com/office/drawing/2014/main" id="{3BF0393B-5119-46FB-945D-E754BB4DC324}"/>
              </a:ext>
            </a:extLst>
          </p:cNvPr>
          <p:cNvPicPr>
            <a:picLocks noChangeAspect="1"/>
          </p:cNvPicPr>
          <p:nvPr/>
        </p:nvPicPr>
        <p:blipFill>
          <a:blip r:embed="rId4"/>
          <a:stretch>
            <a:fillRect/>
          </a:stretch>
        </p:blipFill>
        <p:spPr>
          <a:xfrm>
            <a:off x="4617720" y="3063240"/>
            <a:ext cx="5362736" cy="1228562"/>
          </a:xfrm>
          <a:prstGeom prst="rect">
            <a:avLst/>
          </a:prstGeom>
        </p:spPr>
      </p:pic>
      <p:sp>
        <p:nvSpPr>
          <p:cNvPr id="15" name="TextBox 14">
            <a:extLst>
              <a:ext uri="{FF2B5EF4-FFF2-40B4-BE49-F238E27FC236}">
                <a16:creationId xmlns:a16="http://schemas.microsoft.com/office/drawing/2014/main" id="{DA1B43C2-244C-497B-AD0F-0956B1EB125F}"/>
              </a:ext>
            </a:extLst>
          </p:cNvPr>
          <p:cNvSpPr txBox="1"/>
          <p:nvPr/>
        </p:nvSpPr>
        <p:spPr>
          <a:xfrm>
            <a:off x="4951256" y="3103082"/>
            <a:ext cx="4709160" cy="1306348"/>
          </a:xfrm>
          <a:prstGeom prst="rect">
            <a:avLst/>
          </a:prstGeom>
        </p:spPr>
        <p:txBody>
          <a:bodyPr wrap="square" lIns="91440" tIns="45720" rIns="91440" bIns="45720" rtlCol="0">
            <a:noAutofit/>
          </a:bodyPr>
          <a:lstStyle/>
          <a:p>
            <a:pPr>
              <a:lnSpc>
                <a:spcPct val="105000"/>
              </a:lnSpc>
              <a:spcBef>
                <a:spcPts val="1000"/>
              </a:spcBef>
            </a:pPr>
            <a:r>
              <a:rPr lang="en-US" sz="1600" dirty="0">
                <a:latin typeface="IBM Plex Sans" panose="020B0503050203000203" pitchFamily="34" charset="0"/>
              </a:rPr>
              <a:t>Cloud computing is the delivery of computing services – including servers, storage, databases, networking, software, analytics, and intelligence – over the Internet.</a:t>
            </a:r>
            <a:endParaRPr lang="en-GB" sz="1600" kern="0" dirty="0">
              <a:latin typeface="IBM Plex Sans" panose="020B0503050203000203" pitchFamily="34" charset="0"/>
              <a:sym typeface="Helvetica Neue Medium"/>
            </a:endParaRPr>
          </a:p>
          <a:p>
            <a:pPr>
              <a:lnSpc>
                <a:spcPct val="105000"/>
              </a:lnSpc>
              <a:spcBef>
                <a:spcPts val="1000"/>
              </a:spcBef>
            </a:pPr>
            <a:endParaRPr lang="en-US" sz="1600" dirty="0" err="1">
              <a:latin typeface="IBM Plex Sans" charset="0"/>
              <a:ea typeface="IBM Plex Sans" charset="0"/>
              <a:cs typeface="IBM Plex Sans" charset="0"/>
            </a:endParaRPr>
          </a:p>
        </p:txBody>
      </p:sp>
      <p:pic>
        <p:nvPicPr>
          <p:cNvPr id="36" name="Picture 35">
            <a:extLst>
              <a:ext uri="{FF2B5EF4-FFF2-40B4-BE49-F238E27FC236}">
                <a16:creationId xmlns:a16="http://schemas.microsoft.com/office/drawing/2014/main" id="{29BDB71F-BAA3-463F-B16C-F4667154B2E8}"/>
              </a:ext>
            </a:extLst>
          </p:cNvPr>
          <p:cNvPicPr>
            <a:picLocks noChangeAspect="1"/>
          </p:cNvPicPr>
          <p:nvPr/>
        </p:nvPicPr>
        <p:blipFill>
          <a:blip r:embed="rId4"/>
          <a:stretch>
            <a:fillRect/>
          </a:stretch>
        </p:blipFill>
        <p:spPr>
          <a:xfrm>
            <a:off x="274320" y="5349240"/>
            <a:ext cx="5362736" cy="1228562"/>
          </a:xfrm>
          <a:prstGeom prst="rect">
            <a:avLst/>
          </a:prstGeom>
        </p:spPr>
      </p:pic>
      <p:pic>
        <p:nvPicPr>
          <p:cNvPr id="37" name="Picture 36">
            <a:extLst>
              <a:ext uri="{FF2B5EF4-FFF2-40B4-BE49-F238E27FC236}">
                <a16:creationId xmlns:a16="http://schemas.microsoft.com/office/drawing/2014/main" id="{35494478-DDDD-47E2-99F5-571B12FE35DE}"/>
              </a:ext>
            </a:extLst>
          </p:cNvPr>
          <p:cNvPicPr>
            <a:picLocks noChangeAspect="1"/>
          </p:cNvPicPr>
          <p:nvPr/>
        </p:nvPicPr>
        <p:blipFill>
          <a:blip r:embed="rId4"/>
          <a:stretch>
            <a:fillRect/>
          </a:stretch>
        </p:blipFill>
        <p:spPr>
          <a:xfrm>
            <a:off x="8993344" y="5349240"/>
            <a:ext cx="5362736" cy="1228562"/>
          </a:xfrm>
          <a:prstGeom prst="rect">
            <a:avLst/>
          </a:prstGeom>
        </p:spPr>
      </p:pic>
      <p:sp>
        <p:nvSpPr>
          <p:cNvPr id="38" name="TextBox 37">
            <a:extLst>
              <a:ext uri="{FF2B5EF4-FFF2-40B4-BE49-F238E27FC236}">
                <a16:creationId xmlns:a16="http://schemas.microsoft.com/office/drawing/2014/main" id="{578CEFE5-9E3D-4144-BC9E-8D9A78658565}"/>
              </a:ext>
            </a:extLst>
          </p:cNvPr>
          <p:cNvSpPr txBox="1"/>
          <p:nvPr/>
        </p:nvSpPr>
        <p:spPr>
          <a:xfrm>
            <a:off x="526256" y="5440680"/>
            <a:ext cx="4709160" cy="1306348"/>
          </a:xfrm>
          <a:prstGeom prst="rect">
            <a:avLst/>
          </a:prstGeom>
        </p:spPr>
        <p:txBody>
          <a:bodyPr wrap="square" lIns="91440" tIns="45720" rIns="91440" bIns="45720" rtlCol="0">
            <a:noAutofit/>
          </a:bodyPr>
          <a:lstStyle/>
          <a:p>
            <a:pPr lvl="0" algn="ctr" defTabSz="821531" hangingPunct="0">
              <a:defRPr/>
            </a:pPr>
            <a:endParaRPr lang="en-US" sz="1600" kern="0" dirty="0">
              <a:latin typeface="IBM Plex Sans" panose="020B0503050203000203" pitchFamily="34" charset="0"/>
              <a:sym typeface="Helvetica Neue Medium"/>
            </a:endParaRPr>
          </a:p>
          <a:p>
            <a:pPr lvl="0" algn="ctr" defTabSz="821531" hangingPunct="0">
              <a:defRPr/>
            </a:pPr>
            <a:r>
              <a:rPr lang="en-US" sz="1600" kern="0" dirty="0">
                <a:latin typeface="IBM Plex Sans" panose="020B0503050203000203" pitchFamily="34" charset="0"/>
                <a:sym typeface="Helvetica Neue Medium"/>
              </a:rPr>
              <a:t>Cloud offers faster innovation, flexible resources, and economies of scale.</a:t>
            </a:r>
          </a:p>
          <a:p>
            <a:pPr lvl="0" algn="ctr" defTabSz="821531" hangingPunct="0">
              <a:defRPr/>
            </a:pPr>
            <a:endParaRPr lang="en-GB" sz="1600" kern="0" dirty="0">
              <a:latin typeface="IBM Plex Sans" panose="020B0503050203000203" pitchFamily="34" charset="0"/>
              <a:sym typeface="Helvetica Neue Medium"/>
            </a:endParaRPr>
          </a:p>
        </p:txBody>
      </p:sp>
      <p:sp>
        <p:nvSpPr>
          <p:cNvPr id="39" name="TextBox 38">
            <a:extLst>
              <a:ext uri="{FF2B5EF4-FFF2-40B4-BE49-F238E27FC236}">
                <a16:creationId xmlns:a16="http://schemas.microsoft.com/office/drawing/2014/main" id="{7FD4C4C5-FDCC-4380-9AC7-062A048F554D}"/>
              </a:ext>
            </a:extLst>
          </p:cNvPr>
          <p:cNvSpPr txBox="1"/>
          <p:nvPr/>
        </p:nvSpPr>
        <p:spPr>
          <a:xfrm>
            <a:off x="9320132" y="5405251"/>
            <a:ext cx="4709160" cy="1306348"/>
          </a:xfrm>
          <a:prstGeom prst="rect">
            <a:avLst/>
          </a:prstGeom>
        </p:spPr>
        <p:txBody>
          <a:bodyPr wrap="square" lIns="91440" tIns="45720" rIns="91440" bIns="45720" rtlCol="0">
            <a:noAutofit/>
          </a:bodyPr>
          <a:lstStyle/>
          <a:p>
            <a:pPr lvl="0" algn="ctr" defTabSz="821531" hangingPunct="0">
              <a:defRPr/>
            </a:pPr>
            <a:r>
              <a:rPr lang="en-US" sz="1600" dirty="0">
                <a:latin typeface="IBM Plex Sans" panose="020B0503050203000203" pitchFamily="34" charset="0"/>
              </a:rPr>
              <a:t>Clients can choose to pay only for Cloud services they use – this helps lower operating costs, run infrastructure more efficiently, and scale as per changing business needs. </a:t>
            </a:r>
            <a:endParaRPr lang="en-GB" sz="1600" kern="0" dirty="0">
              <a:latin typeface="IBM Plex Sans" panose="020B0503050203000203" pitchFamily="34" charset="0"/>
              <a:sym typeface="Helvetica Neue Medium"/>
            </a:endParaRPr>
          </a:p>
        </p:txBody>
      </p:sp>
      <p:sp>
        <p:nvSpPr>
          <p:cNvPr id="16" name="TextBox 15">
            <a:extLst>
              <a:ext uri="{FF2B5EF4-FFF2-40B4-BE49-F238E27FC236}">
                <a16:creationId xmlns:a16="http://schemas.microsoft.com/office/drawing/2014/main" id="{31CEA0E5-DE44-459F-ADC0-3D6D3CEC9C0C}"/>
              </a:ext>
            </a:extLst>
          </p:cNvPr>
          <p:cNvSpPr txBox="1"/>
          <p:nvPr/>
        </p:nvSpPr>
        <p:spPr>
          <a:xfrm>
            <a:off x="6858000" y="5897880"/>
            <a:ext cx="854054" cy="334666"/>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tx1"/>
                </a:solidFill>
                <a:latin typeface="IBM Plex Sans" charset="0"/>
                <a:ea typeface="IBM Plex Sans" charset="0"/>
                <a:cs typeface="IBM Plex Sans" charset="0"/>
              </a:rPr>
              <a:t>Cloud</a:t>
            </a:r>
          </a:p>
        </p:txBody>
      </p:sp>
    </p:spTree>
    <p:extLst>
      <p:ext uri="{BB962C8B-B14F-4D97-AF65-F5344CB8AC3E}">
        <p14:creationId xmlns:p14="http://schemas.microsoft.com/office/powerpoint/2010/main" val="1591553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02021C-46BC-4B65-A822-EC433ACC0A76}"/>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A8A906BE-4587-4DFC-87EF-F0369C8337F8}"/>
              </a:ext>
            </a:extLst>
          </p:cNvPr>
          <p:cNvSpPr>
            <a:spLocks noGrp="1"/>
          </p:cNvSpPr>
          <p:nvPr>
            <p:ph type="title"/>
          </p:nvPr>
        </p:nvSpPr>
        <p:spPr/>
        <p:txBody>
          <a:bodyPr/>
          <a:lstStyle/>
          <a:p>
            <a:r>
              <a:rPr lang="en-IN" dirty="0"/>
              <a:t>Types of Cloud</a:t>
            </a:r>
          </a:p>
        </p:txBody>
      </p:sp>
      <p:pic>
        <p:nvPicPr>
          <p:cNvPr id="20" name="Picture 19">
            <a:extLst>
              <a:ext uri="{FF2B5EF4-FFF2-40B4-BE49-F238E27FC236}">
                <a16:creationId xmlns:a16="http://schemas.microsoft.com/office/drawing/2014/main" id="{6F3341A1-1408-4C4C-A9D7-7ECF5AB4617A}"/>
              </a:ext>
            </a:extLst>
          </p:cNvPr>
          <p:cNvPicPr>
            <a:picLocks noChangeAspect="1"/>
          </p:cNvPicPr>
          <p:nvPr/>
        </p:nvPicPr>
        <p:blipFill>
          <a:blip r:embed="rId2"/>
          <a:stretch>
            <a:fillRect/>
          </a:stretch>
        </p:blipFill>
        <p:spPr>
          <a:xfrm>
            <a:off x="1316072" y="2148840"/>
            <a:ext cx="2711939" cy="2077501"/>
          </a:xfrm>
          <a:prstGeom prst="rect">
            <a:avLst/>
          </a:prstGeom>
        </p:spPr>
      </p:pic>
      <p:pic>
        <p:nvPicPr>
          <p:cNvPr id="21" name="Picture 20">
            <a:extLst>
              <a:ext uri="{FF2B5EF4-FFF2-40B4-BE49-F238E27FC236}">
                <a16:creationId xmlns:a16="http://schemas.microsoft.com/office/drawing/2014/main" id="{C0A02389-BE3B-4503-99B5-9122AD30BD9D}"/>
              </a:ext>
            </a:extLst>
          </p:cNvPr>
          <p:cNvPicPr>
            <a:picLocks noChangeAspect="1"/>
          </p:cNvPicPr>
          <p:nvPr/>
        </p:nvPicPr>
        <p:blipFill>
          <a:blip r:embed="rId3"/>
          <a:stretch>
            <a:fillRect/>
          </a:stretch>
        </p:blipFill>
        <p:spPr>
          <a:xfrm>
            <a:off x="4233231" y="2057401"/>
            <a:ext cx="2719309" cy="2195375"/>
          </a:xfrm>
          <a:prstGeom prst="rect">
            <a:avLst/>
          </a:prstGeom>
        </p:spPr>
      </p:pic>
      <p:pic>
        <p:nvPicPr>
          <p:cNvPr id="22" name="Picture 21">
            <a:extLst>
              <a:ext uri="{FF2B5EF4-FFF2-40B4-BE49-F238E27FC236}">
                <a16:creationId xmlns:a16="http://schemas.microsoft.com/office/drawing/2014/main" id="{F340C2E2-3375-41F9-A57C-DBD16FAA1447}"/>
              </a:ext>
            </a:extLst>
          </p:cNvPr>
          <p:cNvPicPr>
            <a:picLocks noChangeAspect="1"/>
          </p:cNvPicPr>
          <p:nvPr/>
        </p:nvPicPr>
        <p:blipFill>
          <a:blip r:embed="rId4"/>
          <a:stretch>
            <a:fillRect/>
          </a:stretch>
        </p:blipFill>
        <p:spPr>
          <a:xfrm>
            <a:off x="7157761" y="2057400"/>
            <a:ext cx="2719309" cy="2195375"/>
          </a:xfrm>
          <a:prstGeom prst="rect">
            <a:avLst/>
          </a:prstGeom>
        </p:spPr>
      </p:pic>
      <p:pic>
        <p:nvPicPr>
          <p:cNvPr id="23" name="Picture 22">
            <a:extLst>
              <a:ext uri="{FF2B5EF4-FFF2-40B4-BE49-F238E27FC236}">
                <a16:creationId xmlns:a16="http://schemas.microsoft.com/office/drawing/2014/main" id="{FC7EC43E-52E3-4426-B4B7-91A52C8EEE23}"/>
              </a:ext>
            </a:extLst>
          </p:cNvPr>
          <p:cNvPicPr>
            <a:picLocks noChangeAspect="1"/>
          </p:cNvPicPr>
          <p:nvPr/>
        </p:nvPicPr>
        <p:blipFill>
          <a:blip r:embed="rId5"/>
          <a:stretch>
            <a:fillRect/>
          </a:stretch>
        </p:blipFill>
        <p:spPr>
          <a:xfrm>
            <a:off x="10082291" y="2065119"/>
            <a:ext cx="2719309" cy="2195375"/>
          </a:xfrm>
          <a:prstGeom prst="rect">
            <a:avLst/>
          </a:prstGeom>
        </p:spPr>
      </p:pic>
      <p:sp>
        <p:nvSpPr>
          <p:cNvPr id="27" name="Rectangle 26">
            <a:extLst>
              <a:ext uri="{FF2B5EF4-FFF2-40B4-BE49-F238E27FC236}">
                <a16:creationId xmlns:a16="http://schemas.microsoft.com/office/drawing/2014/main" id="{940195C1-83A4-42B8-8836-4DC3853C4CFA}"/>
              </a:ext>
            </a:extLst>
          </p:cNvPr>
          <p:cNvSpPr/>
          <p:nvPr/>
        </p:nvSpPr>
        <p:spPr>
          <a:xfrm>
            <a:off x="1465253" y="3025271"/>
            <a:ext cx="2420948" cy="1089529"/>
          </a:xfrm>
          <a:prstGeom prst="rect">
            <a:avLst/>
          </a:prstGeom>
        </p:spPr>
        <p:txBody>
          <a:bodyPr wrap="square">
            <a:spAutoFit/>
          </a:bodyPr>
          <a:lstStyle/>
          <a:p>
            <a:pPr algn="ctr">
              <a:lnSpc>
                <a:spcPct val="105000"/>
              </a:lnSpc>
              <a:spcBef>
                <a:spcPts val="1000"/>
              </a:spcBef>
            </a:pPr>
            <a:r>
              <a:rPr lang="en-US" sz="1600" b="1" dirty="0">
                <a:latin typeface="IBM Plex Sans" charset="0"/>
                <a:ea typeface="IBM Plex Sans" charset="0"/>
                <a:cs typeface="IBM Plex Sans" charset="0"/>
              </a:rPr>
              <a:t>Public Clouds</a:t>
            </a:r>
          </a:p>
          <a:p>
            <a:r>
              <a:rPr lang="en-US" sz="1200" dirty="0">
                <a:latin typeface="IBM Plex Sans" charset="0"/>
                <a:ea typeface="IBM Plex Sans" charset="0"/>
                <a:cs typeface="IBM Plex Sans" charset="0"/>
              </a:rPr>
              <a:t>Whole computing infrastructure is located on the premises of a Cloud computing company that offers the Cloud services.</a:t>
            </a:r>
          </a:p>
        </p:txBody>
      </p:sp>
      <p:sp>
        <p:nvSpPr>
          <p:cNvPr id="41" name="Rectangle 40">
            <a:extLst>
              <a:ext uri="{FF2B5EF4-FFF2-40B4-BE49-F238E27FC236}">
                <a16:creationId xmlns:a16="http://schemas.microsoft.com/office/drawing/2014/main" id="{1E6336E0-E4A0-4515-9229-F19AA2C6B4C3}"/>
              </a:ext>
            </a:extLst>
          </p:cNvPr>
          <p:cNvSpPr/>
          <p:nvPr/>
        </p:nvSpPr>
        <p:spPr>
          <a:xfrm>
            <a:off x="4321730" y="2926080"/>
            <a:ext cx="2490550" cy="1274195"/>
          </a:xfrm>
          <a:prstGeom prst="rect">
            <a:avLst/>
          </a:prstGeom>
        </p:spPr>
        <p:txBody>
          <a:bodyPr wrap="square">
            <a:spAutoFit/>
          </a:bodyPr>
          <a:lstStyle/>
          <a:p>
            <a:pPr algn="ctr">
              <a:lnSpc>
                <a:spcPct val="105000"/>
              </a:lnSpc>
              <a:spcBef>
                <a:spcPts val="1000"/>
              </a:spcBef>
            </a:pPr>
            <a:r>
              <a:rPr lang="en-US" sz="1600" b="1" dirty="0">
                <a:latin typeface="IBM Plex Sans" charset="0"/>
                <a:ea typeface="IBM Plex Sans" charset="0"/>
                <a:cs typeface="IBM Plex Sans" charset="0"/>
              </a:rPr>
              <a:t>Private Clouds</a:t>
            </a:r>
          </a:p>
          <a:p>
            <a:r>
              <a:rPr lang="en-US" sz="1200" dirty="0">
                <a:latin typeface="IBM Plex Sans" charset="0"/>
                <a:ea typeface="IBM Plex Sans" charset="0"/>
                <a:cs typeface="IBM Plex Sans" charset="0"/>
              </a:rPr>
              <a:t>All computing infrastructure is hosted at the client location and is not shared. The security and control level is highest while using a private network.</a:t>
            </a:r>
          </a:p>
        </p:txBody>
      </p:sp>
      <p:sp>
        <p:nvSpPr>
          <p:cNvPr id="46" name="Rectangle 45">
            <a:extLst>
              <a:ext uri="{FF2B5EF4-FFF2-40B4-BE49-F238E27FC236}">
                <a16:creationId xmlns:a16="http://schemas.microsoft.com/office/drawing/2014/main" id="{F555CB3C-F551-4D89-BA14-07FB59E1804E}"/>
              </a:ext>
            </a:extLst>
          </p:cNvPr>
          <p:cNvSpPr/>
          <p:nvPr/>
        </p:nvSpPr>
        <p:spPr>
          <a:xfrm>
            <a:off x="7201931" y="2926080"/>
            <a:ext cx="2719309" cy="1274195"/>
          </a:xfrm>
          <a:prstGeom prst="rect">
            <a:avLst/>
          </a:prstGeom>
        </p:spPr>
        <p:txBody>
          <a:bodyPr wrap="square">
            <a:spAutoFit/>
          </a:bodyPr>
          <a:lstStyle/>
          <a:p>
            <a:pPr algn="ctr">
              <a:lnSpc>
                <a:spcPct val="105000"/>
              </a:lnSpc>
              <a:spcBef>
                <a:spcPts val="1000"/>
              </a:spcBef>
            </a:pPr>
            <a:r>
              <a:rPr lang="en-US" sz="1600" b="1" dirty="0">
                <a:latin typeface="IBM Plex Sans" charset="0"/>
                <a:ea typeface="IBM Plex Sans" charset="0"/>
                <a:cs typeface="IBM Plex Sans" charset="0"/>
              </a:rPr>
              <a:t>Hybrid Clouds</a:t>
            </a:r>
          </a:p>
          <a:p>
            <a:r>
              <a:rPr lang="en-US" sz="1200" dirty="0">
                <a:latin typeface="IBM Plex Sans" charset="0"/>
                <a:ea typeface="IBM Plex Sans" charset="0"/>
                <a:cs typeface="IBM Plex Sans" charset="0"/>
              </a:rPr>
              <a:t>Both private and public Clouds are used – depending on their purpose. Clients host their most important applications on their own servers to keep them more secure.</a:t>
            </a:r>
          </a:p>
        </p:txBody>
      </p:sp>
      <p:sp>
        <p:nvSpPr>
          <p:cNvPr id="57" name="Rectangle 56">
            <a:extLst>
              <a:ext uri="{FF2B5EF4-FFF2-40B4-BE49-F238E27FC236}">
                <a16:creationId xmlns:a16="http://schemas.microsoft.com/office/drawing/2014/main" id="{F3019ACB-F996-437F-AE11-34C54731E1F3}"/>
              </a:ext>
            </a:extLst>
          </p:cNvPr>
          <p:cNvSpPr/>
          <p:nvPr/>
        </p:nvSpPr>
        <p:spPr>
          <a:xfrm>
            <a:off x="10082291" y="2926080"/>
            <a:ext cx="2719309" cy="904863"/>
          </a:xfrm>
          <a:prstGeom prst="rect">
            <a:avLst/>
          </a:prstGeom>
        </p:spPr>
        <p:txBody>
          <a:bodyPr wrap="square">
            <a:spAutoFit/>
          </a:bodyPr>
          <a:lstStyle/>
          <a:p>
            <a:pPr algn="ctr">
              <a:lnSpc>
                <a:spcPct val="105000"/>
              </a:lnSpc>
              <a:spcBef>
                <a:spcPts val="1000"/>
              </a:spcBef>
            </a:pPr>
            <a:r>
              <a:rPr lang="en-US" sz="1600" b="1" dirty="0">
                <a:latin typeface="IBM Plex Sans" charset="0"/>
                <a:ea typeface="IBM Plex Sans" charset="0"/>
                <a:cs typeface="IBM Plex Sans" charset="0"/>
              </a:rPr>
              <a:t>Community Clouds</a:t>
            </a:r>
          </a:p>
          <a:p>
            <a:r>
              <a:rPr lang="en-US" sz="1200" dirty="0">
                <a:latin typeface="IBM Plex Sans" charset="0"/>
                <a:ea typeface="IBM Plex Sans" charset="0"/>
                <a:cs typeface="IBM Plex Sans" charset="0"/>
              </a:rPr>
              <a:t>It is shared between organizations with a common goal or that fit into a specific community,</a:t>
            </a:r>
          </a:p>
        </p:txBody>
      </p:sp>
      <p:sp>
        <p:nvSpPr>
          <p:cNvPr id="33" name="Rectangle: Rounded Corners 32">
            <a:extLst>
              <a:ext uri="{FF2B5EF4-FFF2-40B4-BE49-F238E27FC236}">
                <a16:creationId xmlns:a16="http://schemas.microsoft.com/office/drawing/2014/main" id="{2AA07685-DDC8-4A0B-B9F9-950E0F11A0FD}"/>
              </a:ext>
            </a:extLst>
          </p:cNvPr>
          <p:cNvSpPr/>
          <p:nvPr/>
        </p:nvSpPr>
        <p:spPr>
          <a:xfrm>
            <a:off x="1275908" y="4297680"/>
            <a:ext cx="2752104" cy="3246120"/>
          </a:xfrm>
          <a:prstGeom prst="roundRect">
            <a:avLst/>
          </a:prstGeom>
          <a:solidFill>
            <a:srgbClr val="418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58" name="Rectangle: Rounded Corners 57">
            <a:extLst>
              <a:ext uri="{FF2B5EF4-FFF2-40B4-BE49-F238E27FC236}">
                <a16:creationId xmlns:a16="http://schemas.microsoft.com/office/drawing/2014/main" id="{A239A327-7CD1-4E61-8334-39AD5FC76156}"/>
              </a:ext>
            </a:extLst>
          </p:cNvPr>
          <p:cNvSpPr/>
          <p:nvPr/>
        </p:nvSpPr>
        <p:spPr>
          <a:xfrm>
            <a:off x="4210903" y="4297680"/>
            <a:ext cx="2752104" cy="3246120"/>
          </a:xfrm>
          <a:prstGeom prst="roundRect">
            <a:avLst/>
          </a:prstGeom>
          <a:solidFill>
            <a:srgbClr val="A97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34" name="TextBox 33">
            <a:extLst>
              <a:ext uri="{FF2B5EF4-FFF2-40B4-BE49-F238E27FC236}">
                <a16:creationId xmlns:a16="http://schemas.microsoft.com/office/drawing/2014/main" id="{033B136F-AB84-423A-9172-30648F82D345}"/>
              </a:ext>
            </a:extLst>
          </p:cNvPr>
          <p:cNvSpPr txBox="1"/>
          <p:nvPr/>
        </p:nvSpPr>
        <p:spPr>
          <a:xfrm>
            <a:off x="1407511" y="4297680"/>
            <a:ext cx="2551425" cy="3200399"/>
          </a:xfrm>
          <a:prstGeom prst="rect">
            <a:avLst/>
          </a:prstGeom>
        </p:spPr>
        <p:txBody>
          <a:bodyPr wrap="square" lIns="91440" tIns="45720" rIns="91440" bIns="45720" rtlCol="0">
            <a:noAutofit/>
          </a:bodyPr>
          <a:lstStyle/>
          <a:p>
            <a:pPr>
              <a:lnSpc>
                <a:spcPct val="105000"/>
              </a:lnSpc>
              <a:spcBef>
                <a:spcPts val="1000"/>
              </a:spcBef>
            </a:pPr>
            <a:r>
              <a:rPr lang="en-US" sz="1400" dirty="0">
                <a:solidFill>
                  <a:schemeClr val="bg2"/>
                </a:solidFill>
                <a:latin typeface="IBM Plex Sans" panose="020B0503050203000203" pitchFamily="34" charset="0"/>
              </a:rPr>
              <a:t> Public clouds are owned and operated by a third-party cloud service provider. These deliver their computing resources like servers and storage over the Internet. With a public cloud, all hardware, software, and other supporting infrastructure is owned and managed by the cloud provider. You access these services and manage your account using a web browser.</a:t>
            </a:r>
          </a:p>
          <a:p>
            <a:pPr>
              <a:lnSpc>
                <a:spcPct val="105000"/>
              </a:lnSpc>
              <a:spcBef>
                <a:spcPts val="1000"/>
              </a:spcBef>
            </a:pPr>
            <a:endParaRPr lang="en-US" sz="1400" dirty="0" err="1">
              <a:solidFill>
                <a:schemeClr val="bg2"/>
              </a:solidFill>
              <a:latin typeface="IBM Plex Sans" charset="0"/>
              <a:ea typeface="IBM Plex Sans" charset="0"/>
              <a:cs typeface="IBM Plex Sans" charset="0"/>
            </a:endParaRPr>
          </a:p>
        </p:txBody>
      </p:sp>
      <p:sp>
        <p:nvSpPr>
          <p:cNvPr id="59" name="TextBox 58">
            <a:extLst>
              <a:ext uri="{FF2B5EF4-FFF2-40B4-BE49-F238E27FC236}">
                <a16:creationId xmlns:a16="http://schemas.microsoft.com/office/drawing/2014/main" id="{E652391A-6070-44CD-A2F4-C31CCA7DE00B}"/>
              </a:ext>
            </a:extLst>
          </p:cNvPr>
          <p:cNvSpPr txBox="1"/>
          <p:nvPr/>
        </p:nvSpPr>
        <p:spPr>
          <a:xfrm>
            <a:off x="4301890" y="4343401"/>
            <a:ext cx="2570129" cy="2834639"/>
          </a:xfrm>
          <a:prstGeom prst="rect">
            <a:avLst/>
          </a:prstGeom>
        </p:spPr>
        <p:txBody>
          <a:bodyPr wrap="square" lIns="91440" tIns="45720" rIns="91440" bIns="45720" rtlCol="0">
            <a:noAutofit/>
          </a:bodyPr>
          <a:lstStyle/>
          <a:p>
            <a:pPr lvl="0" defTabSz="622300">
              <a:spcBef>
                <a:spcPct val="0"/>
              </a:spcBef>
            </a:pPr>
            <a:r>
              <a:rPr lang="en-US" sz="1400" dirty="0">
                <a:solidFill>
                  <a:schemeClr val="bg2"/>
                </a:solidFill>
                <a:latin typeface="IBM Plex Sans" panose="020B0503050203000203" pitchFamily="34" charset="0"/>
              </a:rPr>
              <a:t>A Private Cloud can be physically located on the company’s on-site datacenter. Some companies also pay third-party service providers to host their private Cloud. A Private Cloud is one in which the services and infrastructure are maintained on a private network.</a:t>
            </a:r>
          </a:p>
        </p:txBody>
      </p:sp>
      <p:sp>
        <p:nvSpPr>
          <p:cNvPr id="60" name="Rectangle: Rounded Corners 59">
            <a:extLst>
              <a:ext uri="{FF2B5EF4-FFF2-40B4-BE49-F238E27FC236}">
                <a16:creationId xmlns:a16="http://schemas.microsoft.com/office/drawing/2014/main" id="{D47A074F-BBEC-49AC-B7E2-D4E2319CB3D3}"/>
              </a:ext>
            </a:extLst>
          </p:cNvPr>
          <p:cNvSpPr/>
          <p:nvPr/>
        </p:nvSpPr>
        <p:spPr>
          <a:xfrm>
            <a:off x="7157761" y="4300870"/>
            <a:ext cx="2752104" cy="3246120"/>
          </a:xfrm>
          <a:prstGeom prst="roundRect">
            <a:avLst/>
          </a:prstGeom>
          <a:solidFill>
            <a:srgbClr val="009E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61" name="TextBox 60">
            <a:extLst>
              <a:ext uri="{FF2B5EF4-FFF2-40B4-BE49-F238E27FC236}">
                <a16:creationId xmlns:a16="http://schemas.microsoft.com/office/drawing/2014/main" id="{BEB4CFC3-EDED-4991-9CFC-C2EE5302C595}"/>
              </a:ext>
            </a:extLst>
          </p:cNvPr>
          <p:cNvSpPr txBox="1"/>
          <p:nvPr/>
        </p:nvSpPr>
        <p:spPr>
          <a:xfrm>
            <a:off x="7248748" y="4389121"/>
            <a:ext cx="2570129" cy="3108958"/>
          </a:xfrm>
          <a:prstGeom prst="rect">
            <a:avLst/>
          </a:prstGeom>
        </p:spPr>
        <p:txBody>
          <a:bodyPr wrap="square" lIns="91440" tIns="45720" rIns="91440" bIns="45720" rtlCol="0">
            <a:noAutofit/>
          </a:bodyPr>
          <a:lstStyle/>
          <a:p>
            <a:pPr lvl="0" defTabSz="622300">
              <a:spcBef>
                <a:spcPct val="0"/>
              </a:spcBef>
            </a:pPr>
            <a:r>
              <a:rPr lang="en-US" sz="1400" dirty="0">
                <a:solidFill>
                  <a:schemeClr val="bg2"/>
                </a:solidFill>
                <a:latin typeface="IBM Plex Sans" panose="020B0503050203000203" pitchFamily="34" charset="0"/>
              </a:rPr>
              <a:t>Hybrid Clouds combine public and Private Clouds, bound together by technology that allows data and applications to be shared between them. By allowing data and applications to move between private and public clouds, a hybrid cloud gives businesses greater flexibility and more deployment options, and helps optimize existing infrastructure, security, and compliance.</a:t>
            </a:r>
          </a:p>
        </p:txBody>
      </p:sp>
      <p:sp>
        <p:nvSpPr>
          <p:cNvPr id="62" name="Rectangle: Rounded Corners 61">
            <a:extLst>
              <a:ext uri="{FF2B5EF4-FFF2-40B4-BE49-F238E27FC236}">
                <a16:creationId xmlns:a16="http://schemas.microsoft.com/office/drawing/2014/main" id="{01DE5762-811B-4B3F-B141-062AD798D3E3}"/>
              </a:ext>
            </a:extLst>
          </p:cNvPr>
          <p:cNvSpPr/>
          <p:nvPr/>
        </p:nvSpPr>
        <p:spPr>
          <a:xfrm>
            <a:off x="10104619" y="4300870"/>
            <a:ext cx="2752104" cy="3246120"/>
          </a:xfrm>
          <a:prstGeom prst="roundRect">
            <a:avLst/>
          </a:prstGeom>
          <a:solidFill>
            <a:srgbClr val="EE53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63" name="TextBox 62">
            <a:extLst>
              <a:ext uri="{FF2B5EF4-FFF2-40B4-BE49-F238E27FC236}">
                <a16:creationId xmlns:a16="http://schemas.microsoft.com/office/drawing/2014/main" id="{27459E21-2D26-4041-8C21-C99D1C0BA806}"/>
              </a:ext>
            </a:extLst>
          </p:cNvPr>
          <p:cNvSpPr txBox="1"/>
          <p:nvPr/>
        </p:nvSpPr>
        <p:spPr>
          <a:xfrm>
            <a:off x="10140936" y="4389120"/>
            <a:ext cx="2752104" cy="3246120"/>
          </a:xfrm>
          <a:prstGeom prst="rect">
            <a:avLst/>
          </a:prstGeom>
        </p:spPr>
        <p:txBody>
          <a:bodyPr wrap="square" lIns="91440" tIns="45720" rIns="91440" bIns="45720" rtlCol="0">
            <a:noAutofit/>
          </a:bodyPr>
          <a:lstStyle/>
          <a:p>
            <a:pPr lvl="0" defTabSz="622300">
              <a:spcBef>
                <a:spcPct val="0"/>
              </a:spcBef>
            </a:pPr>
            <a:r>
              <a:rPr lang="en-US" sz="1400" dirty="0">
                <a:solidFill>
                  <a:schemeClr val="bg2"/>
                </a:solidFill>
                <a:latin typeface="IBM Plex Sans" panose="020B0503050203000203" pitchFamily="34" charset="0"/>
              </a:rPr>
              <a:t> It is shared between organizations with a common goal or that fit into a specific community. A Community Cloud in computing is a collaborative effort in which infrastructure is shared between several organizations from a specific community with common concerns, for example, security, compliance, and so on, whether managed internally or by a third-party and hosted internally or externally.</a:t>
            </a:r>
          </a:p>
        </p:txBody>
      </p:sp>
    </p:spTree>
    <p:extLst>
      <p:ext uri="{BB962C8B-B14F-4D97-AF65-F5344CB8AC3E}">
        <p14:creationId xmlns:p14="http://schemas.microsoft.com/office/powerpoint/2010/main" val="801126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82A65-6C1A-4693-BDE1-90DFA4869364}"/>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1FD61EE6-4ABA-4B2C-A769-52F71A5B42C0}"/>
              </a:ext>
            </a:extLst>
          </p:cNvPr>
          <p:cNvSpPr>
            <a:spLocks noGrp="1"/>
          </p:cNvSpPr>
          <p:nvPr>
            <p:ph type="title"/>
          </p:nvPr>
        </p:nvSpPr>
        <p:spPr/>
        <p:txBody>
          <a:bodyPr/>
          <a:lstStyle/>
          <a:p>
            <a:r>
              <a:rPr lang="en-IN" dirty="0"/>
              <a:t>Benefits of Cloud infrastructure adoption</a:t>
            </a:r>
          </a:p>
        </p:txBody>
      </p:sp>
      <p:grpSp>
        <p:nvGrpSpPr>
          <p:cNvPr id="4" name="Group 3">
            <a:extLst>
              <a:ext uri="{FF2B5EF4-FFF2-40B4-BE49-F238E27FC236}">
                <a16:creationId xmlns:a16="http://schemas.microsoft.com/office/drawing/2014/main" id="{E03D521D-975A-4F3A-B543-8E1215645FEE}"/>
              </a:ext>
            </a:extLst>
          </p:cNvPr>
          <p:cNvGrpSpPr/>
          <p:nvPr/>
        </p:nvGrpSpPr>
        <p:grpSpPr>
          <a:xfrm>
            <a:off x="251460" y="2107752"/>
            <a:ext cx="14127479" cy="5856672"/>
            <a:chOff x="251460" y="2107752"/>
            <a:chExt cx="14127479" cy="5856672"/>
          </a:xfrm>
        </p:grpSpPr>
        <p:sp>
          <p:nvSpPr>
            <p:cNvPr id="75" name="Rectangle 74">
              <a:extLst>
                <a:ext uri="{FF2B5EF4-FFF2-40B4-BE49-F238E27FC236}">
                  <a16:creationId xmlns:a16="http://schemas.microsoft.com/office/drawing/2014/main" id="{57E35779-3F03-4F2B-8821-D18F0CC51CD7}"/>
                </a:ext>
              </a:extLst>
            </p:cNvPr>
            <p:cNvSpPr/>
            <p:nvPr/>
          </p:nvSpPr>
          <p:spPr>
            <a:xfrm>
              <a:off x="251460" y="2107753"/>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en-US" sz="2000" b="1" dirty="0">
                  <a:solidFill>
                    <a:sysClr val="window" lastClr="FFFFFF"/>
                  </a:solidFill>
                  <a:latin typeface="IBM Plex Sans" panose="020B0503050203000203" pitchFamily="34" charset="0"/>
                </a:rPr>
                <a:t>Cost</a:t>
              </a:r>
            </a:p>
            <a:p>
              <a:pPr lvl="0">
                <a:defRPr/>
              </a:pPr>
              <a:r>
                <a:rPr lang="en-US" sz="1600" dirty="0">
                  <a:solidFill>
                    <a:srgbClr val="FFFFFF"/>
                  </a:solidFill>
                  <a:latin typeface="IBM Plex Sans" panose="020B0503050203000203" pitchFamily="34" charset="0"/>
                </a:rPr>
                <a:t>Cloud computing eliminates the capital expense of buying hardware and software and setting up and running on-site datacenters; the racks of servers, the round-the-clock electricity for power and cooling, the IT experts for managing the infrastructure – it all adds up fast.</a:t>
              </a: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76" name="Rectangle 75">
              <a:extLst>
                <a:ext uri="{FF2B5EF4-FFF2-40B4-BE49-F238E27FC236}">
                  <a16:creationId xmlns:a16="http://schemas.microsoft.com/office/drawing/2014/main" id="{4DF2A2E0-C2B7-441A-BD97-DAE00C72D5F4}"/>
                </a:ext>
              </a:extLst>
            </p:cNvPr>
            <p:cNvSpPr/>
            <p:nvPr/>
          </p:nvSpPr>
          <p:spPr>
            <a:xfrm>
              <a:off x="4975417" y="2107753"/>
              <a:ext cx="4808663" cy="1916320"/>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en-US" sz="2000" b="1" dirty="0">
                  <a:solidFill>
                    <a:sysClr val="window" lastClr="FFFFFF"/>
                  </a:solidFill>
                  <a:latin typeface="IBM Plex Sans" panose="020B0503050203000203" pitchFamily="34" charset="0"/>
                </a:rPr>
                <a:t>Speed</a:t>
              </a:r>
            </a:p>
            <a:p>
              <a:pPr lvl="0">
                <a:lnSpc>
                  <a:spcPct val="90000"/>
                </a:lnSpc>
                <a:spcBef>
                  <a:spcPts val="1200"/>
                </a:spcBef>
                <a:spcAft>
                  <a:spcPts val="200"/>
                </a:spcAft>
                <a:buClr>
                  <a:srgbClr val="E48312"/>
                </a:buClr>
                <a:buSzPct val="100000"/>
                <a:defRPr/>
              </a:pPr>
              <a:r>
                <a:rPr lang="en-US" sz="1600" dirty="0">
                  <a:solidFill>
                    <a:srgbClr val="FFFFFF"/>
                  </a:solidFill>
                  <a:latin typeface="IBM Plex Sans" panose="020B0503050203000203" pitchFamily="34" charset="0"/>
                </a:rPr>
                <a:t>Most Cloud computing services are provided as self service and on demand, so even vast amounts of computing resources can be provisioned in minutes, typically with just a few mouse clicks. This gives businesses a lot of flexibility and takes the pressure off capacity planning.</a:t>
              </a:r>
            </a:p>
          </p:txBody>
        </p:sp>
        <p:sp>
          <p:nvSpPr>
            <p:cNvPr id="77" name="Rectangle 76">
              <a:extLst>
                <a:ext uri="{FF2B5EF4-FFF2-40B4-BE49-F238E27FC236}">
                  <a16:creationId xmlns:a16="http://schemas.microsoft.com/office/drawing/2014/main" id="{00A2E06E-9977-4FC0-A9B3-0DFFDBB12859}"/>
                </a:ext>
              </a:extLst>
            </p:cNvPr>
            <p:cNvSpPr/>
            <p:nvPr/>
          </p:nvSpPr>
          <p:spPr>
            <a:xfrm>
              <a:off x="9699373" y="2107752"/>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r>
                <a:rPr lang="en-US" sz="2000" b="1" dirty="0">
                  <a:solidFill>
                    <a:sysClr val="window" lastClr="FFFFFF"/>
                  </a:solidFill>
                  <a:latin typeface="IBM Plex Sans" panose="020B0503050203000203" pitchFamily="34" charset="0"/>
                </a:rPr>
                <a:t>Scale</a:t>
              </a:r>
            </a:p>
            <a:p>
              <a:pPr lvl="0">
                <a:defRPr/>
              </a:pPr>
              <a:r>
                <a:rPr lang="en-US" sz="1600" dirty="0">
                  <a:solidFill>
                    <a:sysClr val="window" lastClr="FFFFFF"/>
                  </a:solidFill>
                  <a:latin typeface="IBM Plex Sans" panose="020B0503050203000203" pitchFamily="34" charset="0"/>
                </a:rPr>
                <a:t>The benefits of Cloud computing services include the ability to scale elastically.</a:t>
              </a:r>
            </a:p>
          </p:txBody>
        </p:sp>
        <p:sp>
          <p:nvSpPr>
            <p:cNvPr id="78" name="Rectangle 77">
              <a:extLst>
                <a:ext uri="{FF2B5EF4-FFF2-40B4-BE49-F238E27FC236}">
                  <a16:creationId xmlns:a16="http://schemas.microsoft.com/office/drawing/2014/main" id="{BF1C62C9-9CD5-4264-8AD6-6C82B81D696D}"/>
                </a:ext>
              </a:extLst>
            </p:cNvPr>
            <p:cNvSpPr/>
            <p:nvPr/>
          </p:nvSpPr>
          <p:spPr>
            <a:xfrm>
              <a:off x="251460" y="4069081"/>
              <a:ext cx="4679565" cy="2148840"/>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lvl="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AU" sz="2000" b="1" dirty="0">
                  <a:solidFill>
                    <a:sysClr val="window" lastClr="FFFFFF"/>
                  </a:solidFill>
                  <a:latin typeface="IBM Plex Sans" panose="020B0503050203000203" pitchFamily="34" charset="0"/>
                </a:rPr>
                <a:t>Productivity</a:t>
              </a:r>
            </a:p>
            <a:p>
              <a:pPr marL="91440" lvl="0" indent="-91440">
                <a:lnSpc>
                  <a:spcPct val="90000"/>
                </a:lnSpc>
                <a:spcBef>
                  <a:spcPts val="1200"/>
                </a:spcBef>
                <a:spcAft>
                  <a:spcPts val="200"/>
                </a:spcAft>
                <a:buClr>
                  <a:srgbClr val="E48312"/>
                </a:buClr>
                <a:buSzPct val="100000"/>
                <a:buFont typeface="Calibri" panose="020F0502020204030204" pitchFamily="34" charset="0"/>
                <a:buChar char=" "/>
                <a:defRPr/>
              </a:pPr>
              <a:r>
                <a:rPr lang="en-US" sz="1600" dirty="0">
                  <a:solidFill>
                    <a:srgbClr val="FFFFFF"/>
                  </a:solidFill>
                  <a:latin typeface="IBM Plex Sans" panose="020B0503050203000203" pitchFamily="34" charset="0"/>
                </a:rPr>
                <a:t>On-site datacenters typically require a lot of “racking and stacking”—hardware setup, software patching, and other time-consuming IT management chores. Cloud computing removes the need for many of these tasks, so IT teams can spend time on achieving more important business goals.</a:t>
              </a:r>
            </a:p>
          </p:txBody>
        </p:sp>
        <p:sp>
          <p:nvSpPr>
            <p:cNvPr id="79" name="Rectangle 78">
              <a:extLst>
                <a:ext uri="{FF2B5EF4-FFF2-40B4-BE49-F238E27FC236}">
                  <a16:creationId xmlns:a16="http://schemas.microsoft.com/office/drawing/2014/main" id="{CB5CBE94-26D9-4254-8DEB-1AACA576085A}"/>
                </a:ext>
              </a:extLst>
            </p:cNvPr>
            <p:cNvSpPr/>
            <p:nvPr/>
          </p:nvSpPr>
          <p:spPr>
            <a:xfrm>
              <a:off x="4975417" y="4069081"/>
              <a:ext cx="4679565" cy="2148839"/>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lvl="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sz="2000" b="1" dirty="0">
                  <a:solidFill>
                    <a:sysClr val="window" lastClr="FFFFFF"/>
                  </a:solidFill>
                  <a:latin typeface="IBM Plex Sans" panose="020B0503050203000203" pitchFamily="34" charset="0"/>
                </a:rPr>
                <a:t>Performance</a:t>
              </a:r>
            </a:p>
            <a:p>
              <a:pPr lvl="0">
                <a:lnSpc>
                  <a:spcPct val="90000"/>
                </a:lnSpc>
                <a:spcBef>
                  <a:spcPts val="1200"/>
                </a:spcBef>
                <a:spcAft>
                  <a:spcPts val="200"/>
                </a:spcAft>
                <a:buClr>
                  <a:srgbClr val="E48312"/>
                </a:buClr>
                <a:buSzPct val="100000"/>
                <a:defRPr/>
              </a:pPr>
              <a:r>
                <a:rPr lang="en-US" sz="1600" dirty="0">
                  <a:solidFill>
                    <a:srgbClr val="FFFFFF"/>
                  </a:solidFill>
                  <a:latin typeface="IBM Plex Sans" panose="020B0503050203000203" pitchFamily="34" charset="0"/>
                </a:rPr>
                <a:t>The biggest Cloud computing services run on a worldwide network of secure datacenters, which are regularly upgraded to the latest generation of fast and efficient computing hardware. This offers several benefits over a single corporate datacenter, including reduced network latency for applications and greater economies of scale.</a:t>
              </a:r>
            </a:p>
          </p:txBody>
        </p:sp>
        <p:sp>
          <p:nvSpPr>
            <p:cNvPr id="80" name="Rectangle 79">
              <a:extLst>
                <a:ext uri="{FF2B5EF4-FFF2-40B4-BE49-F238E27FC236}">
                  <a16:creationId xmlns:a16="http://schemas.microsoft.com/office/drawing/2014/main" id="{E067A027-FB2C-4011-B14B-EC8058867855}"/>
                </a:ext>
              </a:extLst>
            </p:cNvPr>
            <p:cNvSpPr/>
            <p:nvPr/>
          </p:nvSpPr>
          <p:spPr>
            <a:xfrm>
              <a:off x="9699373" y="4069080"/>
              <a:ext cx="4679565" cy="2148839"/>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lvl="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AU" sz="2000" b="1" dirty="0">
                  <a:solidFill>
                    <a:sysClr val="window" lastClr="FFFFFF"/>
                  </a:solidFill>
                  <a:latin typeface="IBM Plex Sans" panose="020B0503050203000203" pitchFamily="34" charset="0"/>
                </a:rPr>
                <a:t>Reliability</a:t>
              </a:r>
            </a:p>
            <a:p>
              <a:pPr lvl="0">
                <a:lnSpc>
                  <a:spcPct val="90000"/>
                </a:lnSpc>
                <a:spcBef>
                  <a:spcPts val="1200"/>
                </a:spcBef>
                <a:spcAft>
                  <a:spcPts val="200"/>
                </a:spcAft>
                <a:buClr>
                  <a:srgbClr val="E48312"/>
                </a:buClr>
                <a:buSzPct val="100000"/>
                <a:defRPr/>
              </a:pPr>
              <a:r>
                <a:rPr lang="en-US" sz="1600" dirty="0">
                  <a:solidFill>
                    <a:srgbClr val="FFFFFF"/>
                  </a:solidFill>
                  <a:latin typeface="IBM Plex Sans" panose="020B0503050203000203" pitchFamily="34" charset="0"/>
                </a:rPr>
                <a:t>Cloud computing makes data backup, disaster recovery, and business continuity easier and less expensive because data can be mirrored at multiple redundant sites on the Cloud provider’s network.</a:t>
              </a:r>
            </a:p>
          </p:txBody>
        </p:sp>
        <p:sp>
          <p:nvSpPr>
            <p:cNvPr id="87" name="Rectangle 86">
              <a:extLst>
                <a:ext uri="{FF2B5EF4-FFF2-40B4-BE49-F238E27FC236}">
                  <a16:creationId xmlns:a16="http://schemas.microsoft.com/office/drawing/2014/main" id="{6DDB5112-3989-478B-8632-4E621B074267}"/>
                </a:ext>
              </a:extLst>
            </p:cNvPr>
            <p:cNvSpPr/>
            <p:nvPr/>
          </p:nvSpPr>
          <p:spPr>
            <a:xfrm>
              <a:off x="267034" y="6276238"/>
              <a:ext cx="4663989" cy="1014437"/>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88" name="Rectangle 87">
              <a:extLst>
                <a:ext uri="{FF2B5EF4-FFF2-40B4-BE49-F238E27FC236}">
                  <a16:creationId xmlns:a16="http://schemas.microsoft.com/office/drawing/2014/main" id="{379867B8-8761-47F9-B4FC-7A55E04DD216}"/>
                </a:ext>
              </a:extLst>
            </p:cNvPr>
            <p:cNvSpPr/>
            <p:nvPr/>
          </p:nvSpPr>
          <p:spPr>
            <a:xfrm>
              <a:off x="4983204" y="6276238"/>
              <a:ext cx="4663989" cy="1688186"/>
            </a:xfrm>
            <a:prstGeom prst="rect">
              <a:avLst/>
            </a:prstGeom>
            <a:solidFill>
              <a:schemeClr val="tx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lvl="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AU" sz="2000" b="1" dirty="0">
                  <a:solidFill>
                    <a:sysClr val="window" lastClr="FFFFFF"/>
                  </a:solidFill>
                  <a:latin typeface="IBM Plex Sans" panose="020B0503050203000203" pitchFamily="34" charset="0"/>
                </a:rPr>
                <a:t>Security</a:t>
              </a:r>
            </a:p>
            <a:p>
              <a:pPr marL="91440" lvl="0" indent="-91440">
                <a:lnSpc>
                  <a:spcPct val="90000"/>
                </a:lnSpc>
                <a:spcBef>
                  <a:spcPts val="1200"/>
                </a:spcBef>
                <a:spcAft>
                  <a:spcPts val="200"/>
                </a:spcAft>
                <a:buClr>
                  <a:srgbClr val="E48312"/>
                </a:buClr>
                <a:buSzPct val="100000"/>
                <a:buFont typeface="Calibri" panose="020F0502020204030204" pitchFamily="34" charset="0"/>
                <a:buChar char=" "/>
                <a:defRPr/>
              </a:pPr>
              <a:r>
                <a:rPr lang="en-US" sz="1600" dirty="0">
                  <a:solidFill>
                    <a:srgbClr val="FFFFFF"/>
                  </a:solidFill>
                  <a:latin typeface="IBM Plex Sans" panose="020B0503050203000203" pitchFamily="34" charset="0"/>
                </a:rPr>
                <a:t>Many Cloud providers offer a broad set of policies, technologies, and controls that strengthen the security posture overall, thus helping protect data, apps, and infrastructure from potential threats.</a:t>
              </a:r>
            </a:p>
          </p:txBody>
        </p:sp>
        <p:sp>
          <p:nvSpPr>
            <p:cNvPr id="90" name="Rectangle 89">
              <a:extLst>
                <a:ext uri="{FF2B5EF4-FFF2-40B4-BE49-F238E27FC236}">
                  <a16:creationId xmlns:a16="http://schemas.microsoft.com/office/drawing/2014/main" id="{3AF38C31-7A61-4AEC-9134-B7337986A156}"/>
                </a:ext>
              </a:extLst>
            </p:cNvPr>
            <p:cNvSpPr/>
            <p:nvPr/>
          </p:nvSpPr>
          <p:spPr>
            <a:xfrm>
              <a:off x="9714950" y="6276238"/>
              <a:ext cx="4663989" cy="1249095"/>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grpSp>
    </p:spTree>
    <p:extLst>
      <p:ext uri="{BB962C8B-B14F-4D97-AF65-F5344CB8AC3E}">
        <p14:creationId xmlns:p14="http://schemas.microsoft.com/office/powerpoint/2010/main" val="999028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IN" dirty="0"/>
              <a:t>Microservices Prerequisites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2172307"/>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300730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3021979"/>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300730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4183754"/>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419490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981979"/>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39366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40704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7243744"/>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5182966"/>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366231"/>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783868"/>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978523"/>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407043"/>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370570"/>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DD153E-D1AD-4D04-BFDC-DABE392F8655}"/>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54846A32-2363-4367-B34F-B12A076E9EAA}"/>
              </a:ext>
            </a:extLst>
          </p:cNvPr>
          <p:cNvSpPr>
            <a:spLocks noGrp="1"/>
          </p:cNvSpPr>
          <p:nvPr>
            <p:ph type="title"/>
          </p:nvPr>
        </p:nvSpPr>
        <p:spPr/>
        <p:txBody>
          <a:bodyPr/>
          <a:lstStyle/>
          <a:p>
            <a:r>
              <a:rPr lang="en-US" dirty="0"/>
              <a:t>Challenges of moving to Cloud: Complexity of operating environment</a:t>
            </a:r>
          </a:p>
        </p:txBody>
      </p:sp>
      <p:pic>
        <p:nvPicPr>
          <p:cNvPr id="18" name="Picture 17">
            <a:extLst>
              <a:ext uri="{FF2B5EF4-FFF2-40B4-BE49-F238E27FC236}">
                <a16:creationId xmlns:a16="http://schemas.microsoft.com/office/drawing/2014/main" id="{72BDC34D-BF85-4E9D-B800-F7C3964F105E}"/>
              </a:ext>
            </a:extLst>
          </p:cNvPr>
          <p:cNvPicPr>
            <a:picLocks noChangeAspect="1"/>
          </p:cNvPicPr>
          <p:nvPr/>
        </p:nvPicPr>
        <p:blipFill>
          <a:blip r:embed="rId2"/>
          <a:stretch>
            <a:fillRect/>
          </a:stretch>
        </p:blipFill>
        <p:spPr>
          <a:xfrm>
            <a:off x="137160" y="2328440"/>
            <a:ext cx="6489759" cy="2016252"/>
          </a:xfrm>
          <a:prstGeom prst="rect">
            <a:avLst/>
          </a:prstGeom>
        </p:spPr>
      </p:pic>
      <p:pic>
        <p:nvPicPr>
          <p:cNvPr id="27" name="Picture 26">
            <a:extLst>
              <a:ext uri="{FF2B5EF4-FFF2-40B4-BE49-F238E27FC236}">
                <a16:creationId xmlns:a16="http://schemas.microsoft.com/office/drawing/2014/main" id="{D99C85A9-806C-4B5C-9A62-5BBD7A6179BC}"/>
              </a:ext>
            </a:extLst>
          </p:cNvPr>
          <p:cNvPicPr>
            <a:picLocks noChangeAspect="1"/>
          </p:cNvPicPr>
          <p:nvPr/>
        </p:nvPicPr>
        <p:blipFill>
          <a:blip r:embed="rId2"/>
          <a:stretch>
            <a:fillRect/>
          </a:stretch>
        </p:blipFill>
        <p:spPr>
          <a:xfrm>
            <a:off x="7683441" y="2194560"/>
            <a:ext cx="6489759" cy="2016252"/>
          </a:xfrm>
          <a:prstGeom prst="rect">
            <a:avLst/>
          </a:prstGeom>
        </p:spPr>
      </p:pic>
      <p:pic>
        <p:nvPicPr>
          <p:cNvPr id="29" name="Picture 28">
            <a:extLst>
              <a:ext uri="{FF2B5EF4-FFF2-40B4-BE49-F238E27FC236}">
                <a16:creationId xmlns:a16="http://schemas.microsoft.com/office/drawing/2014/main" id="{AD991CF7-4CF6-4E88-B36B-F9FF89603908}"/>
              </a:ext>
            </a:extLst>
          </p:cNvPr>
          <p:cNvPicPr>
            <a:picLocks noChangeAspect="1"/>
          </p:cNvPicPr>
          <p:nvPr/>
        </p:nvPicPr>
        <p:blipFill>
          <a:blip r:embed="rId3"/>
          <a:stretch>
            <a:fillRect/>
          </a:stretch>
        </p:blipFill>
        <p:spPr>
          <a:xfrm>
            <a:off x="96000" y="3515868"/>
            <a:ext cx="6530919" cy="2016252"/>
          </a:xfrm>
          <a:prstGeom prst="rect">
            <a:avLst/>
          </a:prstGeom>
        </p:spPr>
      </p:pic>
      <p:pic>
        <p:nvPicPr>
          <p:cNvPr id="31" name="Picture 30">
            <a:extLst>
              <a:ext uri="{FF2B5EF4-FFF2-40B4-BE49-F238E27FC236}">
                <a16:creationId xmlns:a16="http://schemas.microsoft.com/office/drawing/2014/main" id="{6E0B0B87-69E9-4E2A-9FD8-FDCBC07AD2FE}"/>
              </a:ext>
            </a:extLst>
          </p:cNvPr>
          <p:cNvPicPr>
            <a:picLocks noChangeAspect="1"/>
          </p:cNvPicPr>
          <p:nvPr/>
        </p:nvPicPr>
        <p:blipFill>
          <a:blip r:embed="rId3"/>
          <a:stretch>
            <a:fillRect/>
          </a:stretch>
        </p:blipFill>
        <p:spPr>
          <a:xfrm>
            <a:off x="7635240" y="3381988"/>
            <a:ext cx="6530919" cy="3342132"/>
          </a:xfrm>
          <a:prstGeom prst="rect">
            <a:avLst/>
          </a:prstGeom>
        </p:spPr>
      </p:pic>
      <p:pic>
        <p:nvPicPr>
          <p:cNvPr id="32" name="Picture 31">
            <a:extLst>
              <a:ext uri="{FF2B5EF4-FFF2-40B4-BE49-F238E27FC236}">
                <a16:creationId xmlns:a16="http://schemas.microsoft.com/office/drawing/2014/main" id="{D9BEA22F-6C79-4CD2-B094-37DD316CDCB6}"/>
              </a:ext>
            </a:extLst>
          </p:cNvPr>
          <p:cNvPicPr>
            <a:picLocks noChangeAspect="1"/>
          </p:cNvPicPr>
          <p:nvPr/>
        </p:nvPicPr>
        <p:blipFill>
          <a:blip r:embed="rId3"/>
          <a:stretch>
            <a:fillRect/>
          </a:stretch>
        </p:blipFill>
        <p:spPr>
          <a:xfrm>
            <a:off x="96000" y="4709160"/>
            <a:ext cx="6530919" cy="3108960"/>
          </a:xfrm>
          <a:prstGeom prst="rect">
            <a:avLst/>
          </a:prstGeom>
        </p:spPr>
      </p:pic>
      <p:pic>
        <p:nvPicPr>
          <p:cNvPr id="33" name="Picture 32">
            <a:extLst>
              <a:ext uri="{FF2B5EF4-FFF2-40B4-BE49-F238E27FC236}">
                <a16:creationId xmlns:a16="http://schemas.microsoft.com/office/drawing/2014/main" id="{727DE8A2-904F-4059-97C2-7A2C1D966771}"/>
              </a:ext>
            </a:extLst>
          </p:cNvPr>
          <p:cNvPicPr>
            <a:picLocks noChangeAspect="1"/>
          </p:cNvPicPr>
          <p:nvPr/>
        </p:nvPicPr>
        <p:blipFill>
          <a:blip r:embed="rId3"/>
          <a:stretch>
            <a:fillRect/>
          </a:stretch>
        </p:blipFill>
        <p:spPr>
          <a:xfrm>
            <a:off x="7635239" y="5267178"/>
            <a:ext cx="6530919" cy="2016252"/>
          </a:xfrm>
          <a:prstGeom prst="rect">
            <a:avLst/>
          </a:prstGeom>
        </p:spPr>
      </p:pic>
      <p:sp>
        <p:nvSpPr>
          <p:cNvPr id="34" name="TextBox 33">
            <a:extLst>
              <a:ext uri="{FF2B5EF4-FFF2-40B4-BE49-F238E27FC236}">
                <a16:creationId xmlns:a16="http://schemas.microsoft.com/office/drawing/2014/main" id="{0B0C1985-AA39-4702-8523-DC019DDBF5BA}"/>
              </a:ext>
            </a:extLst>
          </p:cNvPr>
          <p:cNvSpPr txBox="1"/>
          <p:nvPr/>
        </p:nvSpPr>
        <p:spPr>
          <a:xfrm>
            <a:off x="594360" y="2328440"/>
            <a:ext cx="5854641" cy="822960"/>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A recent Forbes  article observed that “It’s a multi-Cloud world, after all” as if Cloud diversity was a new concept.</a:t>
            </a:r>
            <a:endParaRPr lang="en-US" sz="2000" dirty="0">
              <a:solidFill>
                <a:schemeClr val="bg2"/>
              </a:solidFill>
            </a:endParaRPr>
          </a:p>
          <a:p>
            <a:pPr>
              <a:lnSpc>
                <a:spcPct val="105000"/>
              </a:lnSpc>
              <a:spcBef>
                <a:spcPts val="1000"/>
              </a:spcBef>
            </a:pPr>
            <a:endParaRPr lang="en-US" sz="2000" dirty="0" err="1">
              <a:solidFill>
                <a:schemeClr val="bg2"/>
              </a:solidFill>
              <a:latin typeface="IBM Plex Sans" charset="0"/>
              <a:ea typeface="IBM Plex Sans" charset="0"/>
              <a:cs typeface="IBM Plex Sans" charset="0"/>
            </a:endParaRPr>
          </a:p>
        </p:txBody>
      </p:sp>
      <p:sp>
        <p:nvSpPr>
          <p:cNvPr id="35" name="TextBox 34">
            <a:extLst>
              <a:ext uri="{FF2B5EF4-FFF2-40B4-BE49-F238E27FC236}">
                <a16:creationId xmlns:a16="http://schemas.microsoft.com/office/drawing/2014/main" id="{2658F40F-039A-492E-BD25-9B0B8751BA5E}"/>
              </a:ext>
            </a:extLst>
          </p:cNvPr>
          <p:cNvSpPr txBox="1"/>
          <p:nvPr/>
        </p:nvSpPr>
        <p:spPr>
          <a:xfrm>
            <a:off x="8181399" y="2335000"/>
            <a:ext cx="5854641" cy="822960"/>
          </a:xfrm>
          <a:prstGeom prst="rect">
            <a:avLst/>
          </a:prstGeom>
        </p:spPr>
        <p:txBody>
          <a:bodyPr wrap="square" lIns="91440" tIns="45720" rIns="91440" bIns="45720" rtlCol="0">
            <a:noAutofit/>
          </a:bodyPr>
          <a:lstStyle/>
          <a:p>
            <a:pPr lvl="0" defTabSz="1066800">
              <a:lnSpc>
                <a:spcPct val="90000"/>
              </a:lnSpc>
              <a:spcBef>
                <a:spcPct val="0"/>
              </a:spcBef>
              <a:spcAft>
                <a:spcPct val="35000"/>
              </a:spcAft>
            </a:pPr>
            <a:r>
              <a:rPr lang="en-US" sz="2000" dirty="0">
                <a:solidFill>
                  <a:schemeClr val="bg2"/>
                </a:solidFill>
                <a:latin typeface="IBM Plex Sans" panose="020B0503050203000203" pitchFamily="34" charset="0"/>
              </a:rPr>
              <a:t>Many of the organizations have applications spread across multiple platforms.</a:t>
            </a:r>
            <a:endParaRPr lang="en-US" sz="2000" dirty="0">
              <a:solidFill>
                <a:schemeClr val="bg2"/>
              </a:solidFill>
            </a:endParaRPr>
          </a:p>
        </p:txBody>
      </p:sp>
      <p:sp>
        <p:nvSpPr>
          <p:cNvPr id="36" name="TextBox 35">
            <a:extLst>
              <a:ext uri="{FF2B5EF4-FFF2-40B4-BE49-F238E27FC236}">
                <a16:creationId xmlns:a16="http://schemas.microsoft.com/office/drawing/2014/main" id="{A59F85BD-71CE-4871-A0E9-CBAF4E3A8C72}"/>
              </a:ext>
            </a:extLst>
          </p:cNvPr>
          <p:cNvSpPr txBox="1"/>
          <p:nvPr/>
        </p:nvSpPr>
        <p:spPr>
          <a:xfrm>
            <a:off x="594360" y="3617744"/>
            <a:ext cx="5854641" cy="822960"/>
          </a:xfrm>
          <a:prstGeom prst="rect">
            <a:avLst/>
          </a:prstGeom>
        </p:spPr>
        <p:txBody>
          <a:bodyPr wrap="square" lIns="91440" tIns="45720" rIns="91440" bIns="45720" rtlCol="0">
            <a:noAutofit/>
          </a:bodyPr>
          <a:lstStyle/>
          <a:p>
            <a:pPr lvl="0" defTabSz="666750">
              <a:lnSpc>
                <a:spcPct val="90000"/>
              </a:lnSpc>
              <a:spcBef>
                <a:spcPct val="0"/>
              </a:spcBef>
              <a:spcAft>
                <a:spcPct val="35000"/>
              </a:spcAft>
            </a:pPr>
            <a:r>
              <a:rPr lang="en-US" sz="2000" dirty="0">
                <a:solidFill>
                  <a:schemeClr val="bg2"/>
                </a:solidFill>
                <a:latin typeface="IBM Plex Sans" panose="020B0503050203000203" pitchFamily="34" charset="0"/>
              </a:rPr>
              <a:t>In practice, most enterprises now understand that no single Cloud provider can meet all their business requirements.</a:t>
            </a:r>
            <a:endParaRPr lang="en-US" sz="2000" dirty="0">
              <a:solidFill>
                <a:schemeClr val="bg2"/>
              </a:solidFill>
            </a:endParaRPr>
          </a:p>
        </p:txBody>
      </p:sp>
      <p:sp>
        <p:nvSpPr>
          <p:cNvPr id="37" name="TextBox 36">
            <a:extLst>
              <a:ext uri="{FF2B5EF4-FFF2-40B4-BE49-F238E27FC236}">
                <a16:creationId xmlns:a16="http://schemas.microsoft.com/office/drawing/2014/main" id="{55447455-A82C-428D-AD28-10369DA675E0}"/>
              </a:ext>
            </a:extLst>
          </p:cNvPr>
          <p:cNvSpPr txBox="1"/>
          <p:nvPr/>
        </p:nvSpPr>
        <p:spPr>
          <a:xfrm>
            <a:off x="594360" y="4805172"/>
            <a:ext cx="5854641" cy="1595628"/>
          </a:xfrm>
          <a:prstGeom prst="rect">
            <a:avLst/>
          </a:prstGeom>
        </p:spPr>
        <p:txBody>
          <a:bodyPr wrap="square" lIns="91440" tIns="45720" rIns="91440" bIns="45720" rtlCol="0">
            <a:noAutofit/>
          </a:bodyPr>
          <a:lstStyle/>
          <a:p>
            <a:pPr lvl="0" defTabSz="666750">
              <a:lnSpc>
                <a:spcPct val="90000"/>
              </a:lnSpc>
              <a:spcBef>
                <a:spcPct val="0"/>
              </a:spcBef>
              <a:spcAft>
                <a:spcPct val="35000"/>
              </a:spcAft>
            </a:pPr>
            <a:r>
              <a:rPr lang="en-US" sz="2000" dirty="0">
                <a:solidFill>
                  <a:schemeClr val="bg2"/>
                </a:solidFill>
                <a:latin typeface="IBM Plex Sans" panose="020B0503050203000203" pitchFamily="34" charset="0"/>
              </a:rPr>
              <a:t>A whopping 98% of organizations plan to adopt multi-Cloud architectures by 2021, even though only 41% have a multi-Cloud management strategy, and even fewer have adapted their processes and tools for multi-Cloud operations.</a:t>
            </a:r>
            <a:endParaRPr lang="en-US" sz="2000" dirty="0">
              <a:solidFill>
                <a:schemeClr val="bg2"/>
              </a:solidFill>
            </a:endParaRPr>
          </a:p>
        </p:txBody>
      </p:sp>
      <p:sp>
        <p:nvSpPr>
          <p:cNvPr id="38" name="TextBox 37">
            <a:extLst>
              <a:ext uri="{FF2B5EF4-FFF2-40B4-BE49-F238E27FC236}">
                <a16:creationId xmlns:a16="http://schemas.microsoft.com/office/drawing/2014/main" id="{6EE38A7E-9834-4B40-A7FB-A36580E45947}"/>
              </a:ext>
            </a:extLst>
          </p:cNvPr>
          <p:cNvSpPr txBox="1"/>
          <p:nvPr/>
        </p:nvSpPr>
        <p:spPr>
          <a:xfrm>
            <a:off x="8181399" y="3394412"/>
            <a:ext cx="5854641" cy="1638068"/>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These multiple platforms include on-premises, remote offices, co-location facilities, software-as-a-service (SaaS), hyperscale Clouds like IBM Cloud, AWS and Azure, and enterprise Clouds that operate similarly to their in-house environments.</a:t>
            </a:r>
            <a:endParaRPr lang="en-US" sz="2000" dirty="0">
              <a:solidFill>
                <a:schemeClr val="bg2"/>
              </a:solidFill>
            </a:endParaRPr>
          </a:p>
          <a:p>
            <a:pPr>
              <a:lnSpc>
                <a:spcPct val="105000"/>
              </a:lnSpc>
              <a:spcBef>
                <a:spcPts val="1000"/>
              </a:spcBef>
            </a:pPr>
            <a:endParaRPr lang="en-US" sz="2000" dirty="0" err="1">
              <a:solidFill>
                <a:schemeClr val="bg2"/>
              </a:solidFill>
              <a:latin typeface="IBM Plex Sans" charset="0"/>
              <a:ea typeface="IBM Plex Sans" charset="0"/>
              <a:cs typeface="IBM Plex Sans" charset="0"/>
            </a:endParaRPr>
          </a:p>
        </p:txBody>
      </p:sp>
      <p:sp>
        <p:nvSpPr>
          <p:cNvPr id="39" name="TextBox 38">
            <a:extLst>
              <a:ext uri="{FF2B5EF4-FFF2-40B4-BE49-F238E27FC236}">
                <a16:creationId xmlns:a16="http://schemas.microsoft.com/office/drawing/2014/main" id="{93E8CD11-332F-4171-A052-248213CB3E12}"/>
              </a:ext>
            </a:extLst>
          </p:cNvPr>
          <p:cNvSpPr txBox="1"/>
          <p:nvPr/>
        </p:nvSpPr>
        <p:spPr>
          <a:xfrm>
            <a:off x="8181399" y="5392376"/>
            <a:ext cx="5854641" cy="822960"/>
          </a:xfrm>
          <a:prstGeom prst="rect">
            <a:avLst/>
          </a:prstGeom>
        </p:spPr>
        <p:txBody>
          <a:bodyPr wrap="square" lIns="91440" tIns="45720" rIns="91440" bIns="45720" rtlCol="0">
            <a:noAutofit/>
          </a:bodyPr>
          <a:lstStyle/>
          <a:p>
            <a:pPr lvl="0" defTabSz="666750">
              <a:lnSpc>
                <a:spcPct val="90000"/>
              </a:lnSpc>
              <a:spcBef>
                <a:spcPct val="0"/>
              </a:spcBef>
              <a:spcAft>
                <a:spcPct val="35000"/>
              </a:spcAft>
            </a:pPr>
            <a:r>
              <a:rPr lang="en-US" sz="2000" dirty="0">
                <a:solidFill>
                  <a:schemeClr val="bg2"/>
                </a:solidFill>
                <a:latin typeface="IBM Plex Sans" panose="020B0503050203000203" pitchFamily="34" charset="0"/>
              </a:rPr>
              <a:t>Put another way, management complexity is a common byproduct of multi-Cloud environments</a:t>
            </a:r>
            <a:r>
              <a:rPr lang="en-US" sz="2000" b="1" dirty="0">
                <a:solidFill>
                  <a:schemeClr val="bg2"/>
                </a:solidFill>
                <a:latin typeface="IBM Plex Sans" panose="020B0503050203000203" pitchFamily="34" charset="0"/>
              </a:rPr>
              <a:t>.</a:t>
            </a:r>
            <a:endParaRPr lang="en-US" sz="2000" dirty="0">
              <a:solidFill>
                <a:schemeClr val="bg2"/>
              </a:solidFill>
            </a:endParaRPr>
          </a:p>
        </p:txBody>
      </p:sp>
      <p:sp>
        <p:nvSpPr>
          <p:cNvPr id="3" name="Rectangle 2">
            <a:extLst>
              <a:ext uri="{FF2B5EF4-FFF2-40B4-BE49-F238E27FC236}">
                <a16:creationId xmlns:a16="http://schemas.microsoft.com/office/drawing/2014/main" id="{4D99DAE4-2786-4C04-8067-492CADA22873}"/>
              </a:ext>
            </a:extLst>
          </p:cNvPr>
          <p:cNvSpPr/>
          <p:nvPr/>
        </p:nvSpPr>
        <p:spPr>
          <a:xfrm>
            <a:off x="409402" y="6579804"/>
            <a:ext cx="13811596" cy="1015663"/>
          </a:xfrm>
          <a:prstGeom prst="rect">
            <a:avLst/>
          </a:prstGeom>
        </p:spPr>
        <p:txBody>
          <a:bodyPr wrap="square">
            <a:spAutoFit/>
          </a:bodyPr>
          <a:lstStyle/>
          <a:p>
            <a:r>
              <a:rPr lang="en-US" sz="2000" dirty="0">
                <a:solidFill>
                  <a:srgbClr val="121212"/>
                </a:solidFill>
                <a:latin typeface="IBM Plex Sans" panose="020B0503050203000203" pitchFamily="34" charset="0"/>
              </a:rPr>
              <a:t>It is now safe to say that interoperable on-premises infrastructure and hybrid multi-Clouds are common enterprise IT architectures, and they are likely to remain so for several years to come. However, getting these distributed environments to operate efficiently and effectively to better serve the business needs of enterprises is another matter.</a:t>
            </a:r>
            <a:endParaRPr lang="en-IN" sz="2000" dirty="0">
              <a:latin typeface="IBM Plex Sans" panose="020B0503050203000203" pitchFamily="34" charset="0"/>
            </a:endParaRPr>
          </a:p>
        </p:txBody>
      </p:sp>
    </p:spTree>
    <p:extLst>
      <p:ext uri="{BB962C8B-B14F-4D97-AF65-F5344CB8AC3E}">
        <p14:creationId xmlns:p14="http://schemas.microsoft.com/office/powerpoint/2010/main" val="3707664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CBF970-DAD3-4686-986A-3EE6893C6CED}"/>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FCBAB844-393E-4D43-A6CA-0D5D26071980}"/>
              </a:ext>
            </a:extLst>
          </p:cNvPr>
          <p:cNvSpPr>
            <a:spLocks noGrp="1"/>
          </p:cNvSpPr>
          <p:nvPr>
            <p:ph type="title"/>
          </p:nvPr>
        </p:nvSpPr>
        <p:spPr/>
        <p:txBody>
          <a:bodyPr/>
          <a:lstStyle/>
          <a:p>
            <a:r>
              <a:rPr lang="en-US" dirty="0"/>
              <a:t>Customer expectations</a:t>
            </a:r>
            <a:endParaRPr lang="en-IN" dirty="0"/>
          </a:p>
        </p:txBody>
      </p:sp>
      <p:sp>
        <p:nvSpPr>
          <p:cNvPr id="24" name="Arrow: Right 23">
            <a:extLst>
              <a:ext uri="{FF2B5EF4-FFF2-40B4-BE49-F238E27FC236}">
                <a16:creationId xmlns:a16="http://schemas.microsoft.com/office/drawing/2014/main" id="{B798D026-1EAF-4421-BCAA-AC49A79B78E8}"/>
              </a:ext>
            </a:extLst>
          </p:cNvPr>
          <p:cNvSpPr/>
          <p:nvPr/>
        </p:nvSpPr>
        <p:spPr>
          <a:xfrm>
            <a:off x="6400800" y="4114800"/>
            <a:ext cx="1097280" cy="72186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pic>
        <p:nvPicPr>
          <p:cNvPr id="3" name="Picture 2">
            <a:extLst>
              <a:ext uri="{FF2B5EF4-FFF2-40B4-BE49-F238E27FC236}">
                <a16:creationId xmlns:a16="http://schemas.microsoft.com/office/drawing/2014/main" id="{9855F961-20DF-4A3F-A817-02F27AD34D3E}"/>
              </a:ext>
            </a:extLst>
          </p:cNvPr>
          <p:cNvPicPr>
            <a:picLocks noChangeAspect="1"/>
          </p:cNvPicPr>
          <p:nvPr/>
        </p:nvPicPr>
        <p:blipFill>
          <a:blip r:embed="rId2"/>
          <a:stretch>
            <a:fillRect/>
          </a:stretch>
        </p:blipFill>
        <p:spPr>
          <a:xfrm>
            <a:off x="833361" y="2495426"/>
            <a:ext cx="6972986" cy="2788296"/>
          </a:xfrm>
          <a:prstGeom prst="rect">
            <a:avLst/>
          </a:prstGeom>
        </p:spPr>
      </p:pic>
      <p:sp>
        <p:nvSpPr>
          <p:cNvPr id="4" name="TextBox 3">
            <a:extLst>
              <a:ext uri="{FF2B5EF4-FFF2-40B4-BE49-F238E27FC236}">
                <a16:creationId xmlns:a16="http://schemas.microsoft.com/office/drawing/2014/main" id="{AB24E020-77FA-4C1D-A1B2-2784794DF402}"/>
              </a:ext>
            </a:extLst>
          </p:cNvPr>
          <p:cNvSpPr txBox="1"/>
          <p:nvPr/>
        </p:nvSpPr>
        <p:spPr>
          <a:xfrm>
            <a:off x="777240" y="2586866"/>
            <a:ext cx="7213359" cy="1619374"/>
          </a:xfrm>
          <a:prstGeom prst="rect">
            <a:avLst/>
          </a:prstGeom>
        </p:spPr>
        <p:txBody>
          <a:bodyPr wrap="square" lIns="91440" tIns="45720" rIns="91440" bIns="45720" rtlCol="0">
            <a:noAutofit/>
          </a:bodyPr>
          <a:lstStyle/>
          <a:p>
            <a:pPr>
              <a:lnSpc>
                <a:spcPct val="105000"/>
              </a:lnSpc>
              <a:spcBef>
                <a:spcPts val="1000"/>
              </a:spcBef>
            </a:pPr>
            <a:r>
              <a:rPr lang="en-US" sz="1600" dirty="0">
                <a:solidFill>
                  <a:schemeClr val="bg2"/>
                </a:solidFill>
                <a:latin typeface="IBM Plex Sans" panose="020B0503050203000203" pitchFamily="34" charset="0"/>
              </a:rPr>
              <a:t>By definition, customer expectations are any set of behaviors or actions that individuals anticipate when interacting with a company. Historically, customers have expected basics like quality service and fair pricing.</a:t>
            </a:r>
            <a:endParaRPr lang="en-IN" sz="1600" dirty="0">
              <a:solidFill>
                <a:schemeClr val="bg2"/>
              </a:solidFill>
              <a:latin typeface="IBM Plex Sans" panose="020B0503050203000203" pitchFamily="34" charset="0"/>
            </a:endParaRPr>
          </a:p>
          <a:p>
            <a:pPr>
              <a:lnSpc>
                <a:spcPct val="105000"/>
              </a:lnSpc>
              <a:spcBef>
                <a:spcPts val="1000"/>
              </a:spcBef>
            </a:pPr>
            <a:endParaRPr lang="en-US" sz="1600" dirty="0" err="1">
              <a:solidFill>
                <a:schemeClr val="bg2"/>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E2F8206E-CBBC-4627-96C8-05303EA00341}"/>
              </a:ext>
            </a:extLst>
          </p:cNvPr>
          <p:cNvSpPr txBox="1"/>
          <p:nvPr/>
        </p:nvSpPr>
        <p:spPr>
          <a:xfrm>
            <a:off x="777240" y="3818044"/>
            <a:ext cx="7213359" cy="1619374"/>
          </a:xfrm>
          <a:prstGeom prst="rect">
            <a:avLst/>
          </a:prstGeom>
        </p:spPr>
        <p:txBody>
          <a:bodyPr wrap="square" lIns="91440" tIns="45720" rIns="91440" bIns="45720" rtlCol="0">
            <a:noAutofit/>
          </a:bodyPr>
          <a:lstStyle/>
          <a:p>
            <a:pPr lvl="0">
              <a:defRPr/>
            </a:pPr>
            <a:r>
              <a:rPr lang="en-US" sz="1600" dirty="0">
                <a:solidFill>
                  <a:schemeClr val="bg2"/>
                </a:solidFill>
                <a:latin typeface="IBM Plex Sans" panose="020B0503050203000203" pitchFamily="34" charset="0"/>
              </a:rPr>
              <a:t>However, modern customers have much higher expectations, such as proactive service, personalized interactions, and connected experiences across channels.</a:t>
            </a:r>
          </a:p>
        </p:txBody>
      </p:sp>
      <p:pic>
        <p:nvPicPr>
          <p:cNvPr id="6" name="Picture 5">
            <a:extLst>
              <a:ext uri="{FF2B5EF4-FFF2-40B4-BE49-F238E27FC236}">
                <a16:creationId xmlns:a16="http://schemas.microsoft.com/office/drawing/2014/main" id="{A548695D-B207-4B2F-8628-09754799FA7D}"/>
              </a:ext>
            </a:extLst>
          </p:cNvPr>
          <p:cNvPicPr>
            <a:picLocks noChangeAspect="1"/>
          </p:cNvPicPr>
          <p:nvPr/>
        </p:nvPicPr>
        <p:blipFill>
          <a:blip r:embed="rId3"/>
          <a:stretch>
            <a:fillRect/>
          </a:stretch>
        </p:blipFill>
        <p:spPr>
          <a:xfrm>
            <a:off x="6383154" y="5050244"/>
            <a:ext cx="6972985" cy="2788296"/>
          </a:xfrm>
          <a:prstGeom prst="rect">
            <a:avLst/>
          </a:prstGeom>
        </p:spPr>
      </p:pic>
      <p:sp>
        <p:nvSpPr>
          <p:cNvPr id="15" name="TextBox 14">
            <a:extLst>
              <a:ext uri="{FF2B5EF4-FFF2-40B4-BE49-F238E27FC236}">
                <a16:creationId xmlns:a16="http://schemas.microsoft.com/office/drawing/2014/main" id="{45368899-B643-4D05-98B2-CF02A1DA7622}"/>
              </a:ext>
            </a:extLst>
          </p:cNvPr>
          <p:cNvSpPr txBox="1"/>
          <p:nvPr/>
        </p:nvSpPr>
        <p:spPr>
          <a:xfrm>
            <a:off x="6394383" y="5238626"/>
            <a:ext cx="7213359" cy="1619374"/>
          </a:xfrm>
          <a:prstGeom prst="rect">
            <a:avLst/>
          </a:prstGeom>
        </p:spPr>
        <p:txBody>
          <a:bodyPr wrap="square" lIns="91440" tIns="45720" rIns="91440" bIns="45720" rtlCol="0">
            <a:noAutofit/>
          </a:bodyPr>
          <a:lstStyle/>
          <a:p>
            <a:pPr lvl="0">
              <a:defRPr/>
            </a:pPr>
            <a:r>
              <a:rPr lang="en-US" sz="1600" dirty="0">
                <a:latin typeface="IBM Plex Sans" panose="020B0503050203000203" pitchFamily="34" charset="0"/>
              </a:rPr>
              <a:t>Disruptive companies leverage breakthroughs in Cloud, mobile, social, and artificial intelligence technologies to deliver personalized, valuable, and immediate experiences, hence, providing customers with more choices. </a:t>
            </a:r>
          </a:p>
        </p:txBody>
      </p:sp>
      <p:sp>
        <p:nvSpPr>
          <p:cNvPr id="16" name="TextBox 15">
            <a:extLst>
              <a:ext uri="{FF2B5EF4-FFF2-40B4-BE49-F238E27FC236}">
                <a16:creationId xmlns:a16="http://schemas.microsoft.com/office/drawing/2014/main" id="{123B85EA-77C7-46B8-A19D-50083F8C9E42}"/>
              </a:ext>
            </a:extLst>
          </p:cNvPr>
          <p:cNvSpPr txBox="1"/>
          <p:nvPr/>
        </p:nvSpPr>
        <p:spPr>
          <a:xfrm>
            <a:off x="6394383" y="6518786"/>
            <a:ext cx="7213359" cy="1619374"/>
          </a:xfrm>
          <a:prstGeom prst="rect">
            <a:avLst/>
          </a:prstGeom>
        </p:spPr>
        <p:txBody>
          <a:bodyPr wrap="square" lIns="91440" tIns="45720" rIns="91440" bIns="45720" rtlCol="0">
            <a:noAutofit/>
          </a:bodyPr>
          <a:lstStyle/>
          <a:p>
            <a:pPr lvl="0">
              <a:defRPr/>
            </a:pPr>
            <a:r>
              <a:rPr lang="en-US" sz="1600" dirty="0">
                <a:solidFill>
                  <a:schemeClr val="bg2"/>
                </a:solidFill>
                <a:latin typeface="IBM Plex Sans" panose="020B0503050203000203" pitchFamily="34" charset="0"/>
              </a:rPr>
              <a:t>As a result, they grow to expect this superior experience from any business that they engage with.</a:t>
            </a:r>
          </a:p>
        </p:txBody>
      </p:sp>
    </p:spTree>
    <p:extLst>
      <p:ext uri="{BB962C8B-B14F-4D97-AF65-F5344CB8AC3E}">
        <p14:creationId xmlns:p14="http://schemas.microsoft.com/office/powerpoint/2010/main" val="3355450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04E03-200E-4D91-B727-185B3FDEDD7D}"/>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DCA76A82-8941-450B-AAF7-6A81011E9895}"/>
              </a:ext>
            </a:extLst>
          </p:cNvPr>
          <p:cNvSpPr>
            <a:spLocks noGrp="1"/>
          </p:cNvSpPr>
          <p:nvPr>
            <p:ph type="title"/>
          </p:nvPr>
        </p:nvSpPr>
        <p:spPr/>
        <p:txBody>
          <a:bodyPr/>
          <a:lstStyle/>
          <a:p>
            <a:r>
              <a:rPr lang="en-US" dirty="0"/>
              <a:t>Agile</a:t>
            </a:r>
          </a:p>
        </p:txBody>
      </p:sp>
      <p:grpSp>
        <p:nvGrpSpPr>
          <p:cNvPr id="16" name="Group 15">
            <a:extLst>
              <a:ext uri="{FF2B5EF4-FFF2-40B4-BE49-F238E27FC236}">
                <a16:creationId xmlns:a16="http://schemas.microsoft.com/office/drawing/2014/main" id="{0608FE80-D9E7-46F3-9BD4-1D66245E9D9D}"/>
              </a:ext>
            </a:extLst>
          </p:cNvPr>
          <p:cNvGrpSpPr/>
          <p:nvPr/>
        </p:nvGrpSpPr>
        <p:grpSpPr>
          <a:xfrm>
            <a:off x="2309812" y="2198608"/>
            <a:ext cx="9760267" cy="5495543"/>
            <a:chOff x="1866900" y="1219200"/>
            <a:chExt cx="8401050" cy="4648200"/>
          </a:xfrm>
        </p:grpSpPr>
        <p:sp>
          <p:nvSpPr>
            <p:cNvPr id="17" name="Rectangle 16">
              <a:extLst>
                <a:ext uri="{FF2B5EF4-FFF2-40B4-BE49-F238E27FC236}">
                  <a16:creationId xmlns:a16="http://schemas.microsoft.com/office/drawing/2014/main" id="{5E5C36C0-39B7-4747-BD04-2EE5DE6ECEF2}"/>
                </a:ext>
              </a:extLst>
            </p:cNvPr>
            <p:cNvSpPr/>
            <p:nvPr/>
          </p:nvSpPr>
          <p:spPr>
            <a:xfrm>
              <a:off x="1866900" y="1219200"/>
              <a:ext cx="8401050" cy="4648200"/>
            </a:xfrm>
            <a:prstGeom prst="rect">
              <a:avLst/>
            </a:prstGeom>
            <a:gradFill flip="none" rotWithShape="1">
              <a:gsLst>
                <a:gs pos="48000">
                  <a:srgbClr val="6F50B9"/>
                </a:gs>
                <a:gs pos="0">
                  <a:srgbClr val="0F6DFF"/>
                </a:gs>
                <a:gs pos="100000">
                  <a:srgbClr val="D7306D"/>
                </a:gs>
              </a:gsLst>
              <a:lin ang="10800000" scaled="1"/>
              <a:tileRect/>
            </a:gra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8" name="Oval 17">
              <a:extLst>
                <a:ext uri="{FF2B5EF4-FFF2-40B4-BE49-F238E27FC236}">
                  <a16:creationId xmlns:a16="http://schemas.microsoft.com/office/drawing/2014/main" id="{AD58CA8C-4905-41C4-AC5A-D23D32C30924}"/>
                </a:ext>
              </a:extLst>
            </p:cNvPr>
            <p:cNvSpPr/>
            <p:nvPr/>
          </p:nvSpPr>
          <p:spPr>
            <a:xfrm>
              <a:off x="5953125" y="13716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sp>
          <p:nvSpPr>
            <p:cNvPr id="19" name="Oval 18">
              <a:extLst>
                <a:ext uri="{FF2B5EF4-FFF2-40B4-BE49-F238E27FC236}">
                  <a16:creationId xmlns:a16="http://schemas.microsoft.com/office/drawing/2014/main" id="{4E79DBF1-24E1-40BE-B83F-C0CCC6E62A86}"/>
                </a:ext>
              </a:extLst>
            </p:cNvPr>
            <p:cNvSpPr/>
            <p:nvPr/>
          </p:nvSpPr>
          <p:spPr>
            <a:xfrm>
              <a:off x="5953125" y="53340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IBM Plex Sans" panose="020B0503050203000203" pitchFamily="34" charset="0"/>
              </a:endParaRPr>
            </a:p>
          </p:txBody>
        </p:sp>
        <p:cxnSp>
          <p:nvCxnSpPr>
            <p:cNvPr id="20" name="Straight Connector 19">
              <a:extLst>
                <a:ext uri="{FF2B5EF4-FFF2-40B4-BE49-F238E27FC236}">
                  <a16:creationId xmlns:a16="http://schemas.microsoft.com/office/drawing/2014/main" id="{47CE281D-6AC4-4484-9F89-AF2436ADF8B3}"/>
                </a:ext>
              </a:extLst>
            </p:cNvPr>
            <p:cNvCxnSpPr/>
            <p:nvPr/>
          </p:nvCxnSpPr>
          <p:spPr>
            <a:xfrm>
              <a:off x="6067425" y="1524000"/>
              <a:ext cx="0" cy="3962400"/>
            </a:xfrm>
            <a:prstGeom prst="line">
              <a:avLst/>
            </a:prstGeom>
            <a:noFill/>
            <a:ln w="12700" cap="flat" cmpd="sng" algn="ctr">
              <a:solidFill>
                <a:sysClr val="window" lastClr="FFFFFF"/>
              </a:solidFill>
              <a:prstDash val="solid"/>
              <a:miter lim="800000"/>
            </a:ln>
            <a:effectLst/>
          </p:spPr>
        </p:cxnSp>
        <p:sp>
          <p:nvSpPr>
            <p:cNvPr id="21" name="TextBox 20">
              <a:extLst>
                <a:ext uri="{FF2B5EF4-FFF2-40B4-BE49-F238E27FC236}">
                  <a16:creationId xmlns:a16="http://schemas.microsoft.com/office/drawing/2014/main" id="{398170B9-C3F6-454C-9B44-079A18EA5DC6}"/>
                </a:ext>
              </a:extLst>
            </p:cNvPr>
            <p:cNvSpPr txBox="1"/>
            <p:nvPr/>
          </p:nvSpPr>
          <p:spPr>
            <a:xfrm>
              <a:off x="2266950" y="1402379"/>
              <a:ext cx="3748086" cy="702868"/>
            </a:xfrm>
            <a:prstGeom prst="rect">
              <a:avLst/>
            </a:prstGeom>
            <a:noFill/>
          </p:spPr>
          <p:txBody>
            <a:bodyPr wrap="square" rtlCol="0">
              <a:spAutoFit/>
            </a:bodyPr>
            <a:lstStyle/>
            <a:p>
              <a:pPr lvl="0" defTabSz="914400"/>
              <a:r>
                <a:rPr lang="en-US" sz="2400" kern="0" dirty="0">
                  <a:solidFill>
                    <a:prstClr val="white"/>
                  </a:solidFill>
                  <a:latin typeface="IBM Plex Sans" panose="020B0503050203000203" pitchFamily="34" charset="0"/>
                </a:rPr>
                <a:t>Significance of Agile Microservice architecture</a:t>
              </a:r>
            </a:p>
          </p:txBody>
        </p:sp>
        <p:sp>
          <p:nvSpPr>
            <p:cNvPr id="22" name="TextBox 21">
              <a:extLst>
                <a:ext uri="{FF2B5EF4-FFF2-40B4-BE49-F238E27FC236}">
                  <a16:creationId xmlns:a16="http://schemas.microsoft.com/office/drawing/2014/main" id="{DC83E1FF-B17F-4517-B80A-E7599298C36A}"/>
                </a:ext>
              </a:extLst>
            </p:cNvPr>
            <p:cNvSpPr txBox="1"/>
            <p:nvPr/>
          </p:nvSpPr>
          <p:spPr>
            <a:xfrm>
              <a:off x="6295163" y="1371600"/>
              <a:ext cx="3920388" cy="1015253"/>
            </a:xfrm>
            <a:prstGeom prst="rect">
              <a:avLst/>
            </a:prstGeom>
            <a:noFill/>
          </p:spPr>
          <p:txBody>
            <a:bodyPr wrap="square" rtlCol="0">
              <a:spAutoFit/>
            </a:bodyPr>
            <a:lstStyle/>
            <a:p>
              <a:pPr lvl="0" defTabSz="914400"/>
              <a:r>
                <a:rPr lang="en-US" sz="2400" kern="0" dirty="0">
                  <a:solidFill>
                    <a:prstClr val="white"/>
                  </a:solidFill>
                  <a:latin typeface="IBM Plex Sans" panose="020B0503050203000203" pitchFamily="34" charset="0"/>
                </a:rPr>
                <a:t>Agile development methodology ideally suited to Microservices</a:t>
              </a:r>
            </a:p>
          </p:txBody>
        </p:sp>
        <p:sp>
          <p:nvSpPr>
            <p:cNvPr id="23" name="TextBox 22">
              <a:extLst>
                <a:ext uri="{FF2B5EF4-FFF2-40B4-BE49-F238E27FC236}">
                  <a16:creationId xmlns:a16="http://schemas.microsoft.com/office/drawing/2014/main" id="{7D0D8AAF-7B40-4511-9AE3-CC4D78E3F652}"/>
                </a:ext>
              </a:extLst>
            </p:cNvPr>
            <p:cNvSpPr txBox="1"/>
            <p:nvPr/>
          </p:nvSpPr>
          <p:spPr>
            <a:xfrm>
              <a:off x="2034044" y="2540068"/>
              <a:ext cx="3794401" cy="2655278"/>
            </a:xfrm>
            <a:prstGeom prst="rect">
              <a:avLst/>
            </a:prstGeom>
            <a:noFill/>
          </p:spPr>
          <p:txBody>
            <a:bodyPr wrap="square" rtlCol="0">
              <a:spAutoFit/>
            </a:bodyPr>
            <a:lstStyle/>
            <a:p>
              <a:pPr marL="342900" lvl="0" indent="-342900" defTabSz="914400">
                <a:buFont typeface="Arial" panose="020B0604020202020204" pitchFamily="34" charset="0"/>
                <a:buChar char="•"/>
              </a:pPr>
              <a:r>
                <a:rPr lang="en-US" sz="1800" kern="0" dirty="0">
                  <a:solidFill>
                    <a:prstClr val="white"/>
                  </a:solidFill>
                  <a:latin typeface="IBM Plex Sans" panose="020B0503050203000203" pitchFamily="34" charset="0"/>
                </a:rPr>
                <a:t>Digital transformation projects are executed in a world of growing uncertainties. This leads to the need to rapidly change or modify software implementations as our clients’ requirements shift.</a:t>
              </a:r>
            </a:p>
            <a:p>
              <a:pPr marL="342900" lvl="0" indent="-342900" defTabSz="914400">
                <a:buFont typeface="Arial" panose="020B0604020202020204" pitchFamily="34" charset="0"/>
                <a:buChar char="•"/>
              </a:pPr>
              <a:endParaRPr lang="en-US" sz="1800" kern="0" dirty="0">
                <a:solidFill>
                  <a:prstClr val="white"/>
                </a:solidFill>
                <a:latin typeface="IBM Plex Sans" panose="020B0503050203000203" pitchFamily="34" charset="0"/>
              </a:endParaRPr>
            </a:p>
            <a:p>
              <a:pPr marL="342900" lvl="0" indent="-342900" defTabSz="914400">
                <a:buFont typeface="Arial" panose="020B0604020202020204" pitchFamily="34" charset="0"/>
                <a:buChar char="•"/>
              </a:pPr>
              <a:r>
                <a:rPr lang="en-US" sz="1800" kern="0" dirty="0">
                  <a:solidFill>
                    <a:prstClr val="white"/>
                  </a:solidFill>
                  <a:latin typeface="IBM Plex Sans" panose="020B0503050203000203" pitchFamily="34" charset="0"/>
                </a:rPr>
                <a:t>Agile allows us to develop, package and deploy isolated and self-contained parts of the overall software application individually.</a:t>
              </a:r>
            </a:p>
          </p:txBody>
        </p:sp>
        <p:sp>
          <p:nvSpPr>
            <p:cNvPr id="24" name="TextBox 23">
              <a:extLst>
                <a:ext uri="{FF2B5EF4-FFF2-40B4-BE49-F238E27FC236}">
                  <a16:creationId xmlns:a16="http://schemas.microsoft.com/office/drawing/2014/main" id="{94F2B468-0B0A-4935-BF01-AD50959C9D2E}"/>
                </a:ext>
              </a:extLst>
            </p:cNvPr>
            <p:cNvSpPr txBox="1"/>
            <p:nvPr/>
          </p:nvSpPr>
          <p:spPr>
            <a:xfrm>
              <a:off x="6134807" y="2540068"/>
              <a:ext cx="4040321" cy="2889567"/>
            </a:xfrm>
            <a:prstGeom prst="rect">
              <a:avLst/>
            </a:prstGeom>
            <a:noFill/>
          </p:spPr>
          <p:txBody>
            <a:bodyPr wrap="square" rtlCol="0">
              <a:spAutoFit/>
            </a:bodyPr>
            <a:lstStyle/>
            <a:p>
              <a:pPr marL="342900" lvl="0" indent="-342900" defTabSz="914400">
                <a:buFont typeface="Arial" panose="020B0604020202020204" pitchFamily="34" charset="0"/>
                <a:buChar char="•"/>
              </a:pPr>
              <a:r>
                <a:rPr lang="en-US" sz="1800" kern="0" dirty="0">
                  <a:solidFill>
                    <a:prstClr val="white"/>
                  </a:solidFill>
                  <a:latin typeface="IBM Plex Sans" panose="020B0503050203000203" pitchFamily="34" charset="0"/>
                </a:rPr>
                <a:t>In microservices you have small teams working together, focused on specific areas. In much the same way, the Agile Manifesto recommends that successful and efficient teams are those that comprise of 6-8 people , who are empowered to make the necessary decisions.</a:t>
              </a:r>
            </a:p>
            <a:p>
              <a:pPr marL="342900" lvl="0" indent="-342900" defTabSz="914400">
                <a:buFont typeface="Arial" panose="020B0604020202020204" pitchFamily="34" charset="0"/>
                <a:buChar char="•"/>
              </a:pPr>
              <a:r>
                <a:rPr lang="en-US" sz="1800" kern="0" dirty="0">
                  <a:solidFill>
                    <a:prstClr val="white"/>
                  </a:solidFill>
                  <a:latin typeface="IBM Plex Sans" panose="020B0503050203000203" pitchFamily="34" charset="0"/>
                </a:rPr>
                <a:t>Agile provides the structure for teams to work together effectively when handling applications on a microservices architecture.</a:t>
              </a:r>
            </a:p>
          </p:txBody>
        </p:sp>
      </p:grpSp>
    </p:spTree>
    <p:extLst>
      <p:ext uri="{BB962C8B-B14F-4D97-AF65-F5344CB8AC3E}">
        <p14:creationId xmlns:p14="http://schemas.microsoft.com/office/powerpoint/2010/main" val="599692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B14595F3-8CF5-4A21-B90D-3F833366C540}"/>
              </a:ext>
            </a:extLst>
          </p:cNvPr>
          <p:cNvSpPr>
            <a:spLocks noGrp="1"/>
          </p:cNvSpPr>
          <p:nvPr>
            <p:ph idx="1"/>
          </p:nvPr>
        </p:nvSpPr>
        <p:spPr>
          <a:xfrm>
            <a:off x="454858" y="2057400"/>
            <a:ext cx="13855502" cy="3017520"/>
          </a:xfrm>
        </p:spPr>
        <p:txBody>
          <a:bodyPr/>
          <a:lstStyle/>
          <a:p>
            <a:r>
              <a:rPr lang="en-US" dirty="0"/>
              <a:t> DevOps is the combination of cultural philosophies, practices, and tools that increases an organization’s ability to deliver applications and services at high velocity, thus evolving and improving products at a faster pace than organizations using traditional software development and infrastructure management processes. </a:t>
            </a:r>
          </a:p>
          <a:p>
            <a:endParaRPr lang="en-US" dirty="0"/>
          </a:p>
          <a:p>
            <a:r>
              <a:rPr lang="en-US" dirty="0"/>
              <a:t>This speed enables organizations to better serve their customers and compete more effectively in the market.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DevOps</a:t>
            </a:r>
          </a:p>
        </p:txBody>
      </p:sp>
      <p:pic>
        <p:nvPicPr>
          <p:cNvPr id="7" name="Picture 6">
            <a:extLst>
              <a:ext uri="{FF2B5EF4-FFF2-40B4-BE49-F238E27FC236}">
                <a16:creationId xmlns:a16="http://schemas.microsoft.com/office/drawing/2014/main" id="{98640AD6-250D-4794-BC06-4E710B2D2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09" y="4465320"/>
            <a:ext cx="9525000" cy="1676400"/>
          </a:xfrm>
          <a:prstGeom prst="rect">
            <a:avLst/>
          </a:prstGeom>
        </p:spPr>
      </p:pic>
    </p:spTree>
    <p:extLst>
      <p:ext uri="{BB962C8B-B14F-4D97-AF65-F5344CB8AC3E}">
        <p14:creationId xmlns:p14="http://schemas.microsoft.com/office/powerpoint/2010/main" val="404575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1554480"/>
            <a:ext cx="2971800" cy="36576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How did We Come to Microservices?</a:t>
            </a:r>
            <a:endParaRPr lang="en-IN"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endParaRPr kumimoji="0" lang="en-US" sz="20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55714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61A61-CC96-4256-B9A9-B7D10440B1D2}"/>
              </a:ext>
            </a:extLst>
          </p:cNvPr>
          <p:cNvPicPr>
            <a:picLocks noChangeAspect="1"/>
          </p:cNvPicPr>
          <p:nvPr/>
        </p:nvPicPr>
        <p:blipFill rotWithShape="1">
          <a:blip r:embed="rId2"/>
          <a:srcRect r="45376"/>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Appendix</a:t>
            </a:r>
          </a:p>
        </p:txBody>
      </p:sp>
      <p:sp>
        <p:nvSpPr>
          <p:cNvPr id="5" name="Text Placeholder 4">
            <a:extLst>
              <a:ext uri="{FF2B5EF4-FFF2-40B4-BE49-F238E27FC236}">
                <a16:creationId xmlns:a16="http://schemas.microsoft.com/office/drawing/2014/main" id="{C1E2DDE9-7014-4BFF-813A-69D8DFECF810}"/>
              </a:ext>
            </a:extLst>
          </p:cNvPr>
          <p:cNvSpPr>
            <a:spLocks noGrp="1"/>
          </p:cNvSpPr>
          <p:nvPr>
            <p:ph type="body" sz="quarter" idx="11"/>
          </p:nvPr>
        </p:nvSpPr>
        <p:spPr/>
        <p:txBody>
          <a:bodyPr/>
          <a:lstStyle/>
          <a:p>
            <a:r>
              <a:rPr lang="en-US" dirty="0"/>
              <a:t>How did We Come to Microservices?</a:t>
            </a:r>
            <a:endParaRPr lang="en-IN" dirty="0"/>
          </a:p>
        </p:txBody>
      </p:sp>
      <p:sp>
        <p:nvSpPr>
          <p:cNvPr id="8" name="Text Placeholder 7">
            <a:extLst>
              <a:ext uri="{FF2B5EF4-FFF2-40B4-BE49-F238E27FC236}">
                <a16:creationId xmlns:a16="http://schemas.microsoft.com/office/drawing/2014/main" id="{C75A1312-5099-469D-B28E-8A5EEEF26EF2}"/>
              </a:ext>
            </a:extLst>
          </p:cNvPr>
          <p:cNvSpPr>
            <a:spLocks noGrp="1"/>
          </p:cNvSpPr>
          <p:nvPr>
            <p:ph type="body" sz="quarter" idx="14"/>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Appendix</a:t>
            </a:r>
            <a:endParaRPr kumimoji="0" lang="en-US" sz="2000" b="0" i="0" u="none" strike="noStrike" kern="1200" cap="none" spc="0" normalizeH="0" baseline="0" noProof="0" dirty="0">
              <a:ln>
                <a:noFill/>
              </a:ln>
              <a:solidFill>
                <a:srgbClr val="000000"/>
              </a:solidFill>
              <a:effectLst/>
              <a:uLnTx/>
              <a:uFillTx/>
              <a:latin typeface="IBM Plex Sans" charset="0"/>
            </a:endParaRPr>
          </a:p>
        </p:txBody>
      </p:sp>
      <p:graphicFrame>
        <p:nvGraphicFramePr>
          <p:cNvPr id="11" name="Content Placeholder 2">
            <a:extLst>
              <a:ext uri="{FF2B5EF4-FFF2-40B4-BE49-F238E27FC236}">
                <a16:creationId xmlns:a16="http://schemas.microsoft.com/office/drawing/2014/main" id="{24F34F43-0731-4E2C-8120-6166F2C3AB74}"/>
              </a:ext>
            </a:extLst>
          </p:cNvPr>
          <p:cNvGraphicFramePr>
            <a:graphicFrameLocks/>
          </p:cNvGraphicFramePr>
          <p:nvPr>
            <p:extLst>
              <p:ext uri="{D42A27DB-BD31-4B8C-83A1-F6EECF244321}">
                <p14:modId xmlns:p14="http://schemas.microsoft.com/office/powerpoint/2010/main" val="2376750987"/>
              </p:ext>
            </p:extLst>
          </p:nvPr>
        </p:nvGraphicFramePr>
        <p:xfrm>
          <a:off x="3474720" y="3099352"/>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5908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740209" y="1691641"/>
            <a:ext cx="9149982" cy="5501644"/>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E7EB-9D6E-4F4C-842B-DA713F332CB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06ECDF81-776D-4EA8-AAF5-EB7E0F399BFE}"/>
              </a:ext>
            </a:extLst>
          </p:cNvPr>
          <p:cNvSpPr>
            <a:spLocks noGrp="1"/>
          </p:cNvSpPr>
          <p:nvPr>
            <p:ph idx="4294967295"/>
          </p:nvPr>
        </p:nvSpPr>
        <p:spPr/>
        <p:txBody>
          <a:bodyPr/>
          <a:lstStyle/>
          <a:p>
            <a:endParaRPr lang="en-US" dirty="0"/>
          </a:p>
          <a:p>
            <a:r>
              <a:rPr lang="en-US" sz="1400" dirty="0"/>
              <a:t>Isolation</a:t>
            </a:r>
          </a:p>
          <a:p>
            <a:r>
              <a:rPr lang="en-US" sz="1400" dirty="0"/>
              <a:t>Microservices are profitable due to their isolation and resilience.  If one of the components fail, developers have the option to use another service and the application will continue to run independently. This way, engineers can build and deploy services without the need to change the whole app.</a:t>
            </a:r>
          </a:p>
          <a:p>
            <a:endParaRPr lang="en-US" sz="1400" dirty="0"/>
          </a:p>
          <a:p>
            <a:r>
              <a:rPr lang="en-US" sz="1400" dirty="0"/>
              <a:t>Scalability</a:t>
            </a:r>
          </a:p>
          <a:p>
            <a:r>
              <a:rPr lang="en-US" sz="1400" dirty="0"/>
              <a:t>With the architecture of microservices based on small components, it’s easier for development teams to scale up or down following the requirements of a specific element. Isolation allows apps to run correctly when massive changes are happening. Microservices prove to be the perfect approach for companies working with various platforms and devices. </a:t>
            </a:r>
          </a:p>
          <a:p>
            <a:endParaRPr lang="en-US" dirty="0"/>
          </a:p>
          <a:p>
            <a:r>
              <a:rPr lang="en-US" sz="1400" dirty="0"/>
              <a:t>Productivity </a:t>
            </a:r>
          </a:p>
          <a:p>
            <a:endParaRPr lang="en-US" sz="1400" dirty="0"/>
          </a:p>
          <a:p>
            <a:r>
              <a:rPr lang="en-US" sz="1400" dirty="0"/>
              <a:t>Part of functionality associated with microservice architecture is the ability to easily understand when compared to an entire monolithic app. If you plan to expand your development team, microservices are a better pick. </a:t>
            </a:r>
            <a:endParaRPr lang="en-AU" sz="1400" dirty="0"/>
          </a:p>
        </p:txBody>
      </p:sp>
      <p:sp>
        <p:nvSpPr>
          <p:cNvPr id="4" name="Content Placeholder 3">
            <a:extLst>
              <a:ext uri="{FF2B5EF4-FFF2-40B4-BE49-F238E27FC236}">
                <a16:creationId xmlns:a16="http://schemas.microsoft.com/office/drawing/2014/main" id="{FC89D898-9C8E-429F-8E88-E993B90469FB}"/>
              </a:ext>
            </a:extLst>
          </p:cNvPr>
          <p:cNvSpPr>
            <a:spLocks noGrp="1"/>
          </p:cNvSpPr>
          <p:nvPr>
            <p:ph idx="4294967295"/>
          </p:nvPr>
        </p:nvSpPr>
        <p:spPr/>
        <p:txBody>
          <a:bodyPr/>
          <a:lstStyle/>
          <a:p>
            <a:r>
              <a:rPr lang="en-US" sz="1400" dirty="0"/>
              <a:t>Flexibility </a:t>
            </a:r>
          </a:p>
          <a:p>
            <a:endParaRPr lang="en-US" sz="1400" dirty="0"/>
          </a:p>
          <a:p>
            <a:r>
              <a:rPr lang="en-US" sz="1400" dirty="0"/>
              <a:t>The microservice approach lets developers choose the right tools for the right task. They can build each server utilizing a language or framework they need without affecting the communication between microservices. </a:t>
            </a:r>
          </a:p>
          <a:p>
            <a:endParaRPr lang="en-US" sz="1400" dirty="0"/>
          </a:p>
          <a:p>
            <a:r>
              <a:rPr lang="en-US" sz="1400" dirty="0"/>
              <a:t>Faster project development</a:t>
            </a:r>
          </a:p>
          <a:p>
            <a:endParaRPr lang="en-US" sz="1400" dirty="0"/>
          </a:p>
          <a:p>
            <a:r>
              <a:rPr lang="en-US" sz="1400" dirty="0"/>
              <a:t>Microservices work independently, so you don’t have to change the codebase in order to modify the features. You can change one component, test, and then deploy it individually. In turn, you will deliver the app faster. </a:t>
            </a:r>
          </a:p>
          <a:p>
            <a:endParaRPr lang="en-US" sz="1400" dirty="0"/>
          </a:p>
          <a:p>
            <a:r>
              <a:rPr lang="en-US" sz="1400" dirty="0"/>
              <a:t>Evolutionary</a:t>
            </a:r>
          </a:p>
          <a:p>
            <a:endParaRPr lang="en-US" sz="1400" dirty="0"/>
          </a:p>
          <a:p>
            <a:r>
              <a:rPr lang="en-US" sz="1400" dirty="0"/>
              <a:t>Microservice architecture is a perfect choice for developers unable to predict the kinds of devices the app is going to run on. Developers can provide fast and controlled upgrades through not slowing down or stopping the apps. </a:t>
            </a:r>
            <a:endParaRPr lang="en-AU" sz="1400" dirty="0"/>
          </a:p>
        </p:txBody>
      </p:sp>
    </p:spTree>
    <p:extLst>
      <p:ext uri="{BB962C8B-B14F-4D97-AF65-F5344CB8AC3E}">
        <p14:creationId xmlns:p14="http://schemas.microsoft.com/office/powerpoint/2010/main" val="53778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Describe the challenges in operating environment that pave way for Microservices</a:t>
            </a:r>
          </a:p>
          <a:p>
            <a:pPr marL="342900" indent="-342900">
              <a:buFont typeface="Arial" panose="020B0604020202020204" pitchFamily="34" charset="0"/>
              <a:buChar char="•"/>
            </a:pPr>
            <a:r>
              <a:rPr lang="en-US" dirty="0"/>
              <a:t>Define Microservices and their characteristics</a:t>
            </a:r>
          </a:p>
          <a:p>
            <a:pPr marL="342900" indent="-342900">
              <a:buFont typeface="Arial" panose="020B0604020202020204" pitchFamily="34" charset="0"/>
              <a:buChar char="•"/>
            </a:pPr>
            <a:r>
              <a:rPr lang="en-US" dirty="0"/>
              <a:t>Analyze the reasons that lead to adoption of Microservices</a:t>
            </a:r>
          </a:p>
          <a:p>
            <a:pPr marL="342900" indent="-342900">
              <a:buFont typeface="Arial" panose="020B0604020202020204" pitchFamily="34" charset="0"/>
              <a:buChar char="•"/>
            </a:pPr>
            <a:r>
              <a:rPr lang="en-US" dirty="0"/>
              <a:t>Understand the challenges posed while operating in the Microservices environment</a:t>
            </a:r>
          </a:p>
          <a:p>
            <a:pPr marL="342900" indent="-342900">
              <a:buFont typeface="Arial" panose="020B0604020202020204" pitchFamily="34" charset="0"/>
              <a:buChar char="•"/>
            </a:pPr>
            <a:r>
              <a:rPr lang="en-US" dirty="0"/>
              <a:t>Define Cloud, DevOps, and Agile, and how they work in tandem with Microservices</a:t>
            </a:r>
          </a:p>
          <a:p>
            <a:pPr marL="342900" indent="-342900">
              <a:buFont typeface="Arial" panose="020B0604020202020204" pitchFamily="34" charset="0"/>
              <a:buChar char="•"/>
            </a:pPr>
            <a:endParaRPr lang="en-US" dirty="0">
              <a:solidFill>
                <a:srgbClr val="FF0000"/>
              </a:solidFill>
            </a:endParaRPr>
          </a:p>
          <a:p>
            <a:pPr marL="342900" indent="-342900">
              <a:buFont typeface="Arial" panose="020B0604020202020204" pitchFamily="34" charset="0"/>
              <a:buChar char="•"/>
            </a:pPr>
            <a:endParaRPr lang="en-US" dirty="0">
              <a:solidFill>
                <a:srgbClr val="FF0000"/>
              </a:solidFill>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How did We Come to Microservices?</a:t>
            </a:r>
            <a:endParaRPr lang="en-IN" dirty="0"/>
          </a:p>
        </p:txBody>
      </p:sp>
      <p:graphicFrame>
        <p:nvGraphicFramePr>
          <p:cNvPr id="21" name="Table 20">
            <a:extLst>
              <a:ext uri="{FF2B5EF4-FFF2-40B4-BE49-F238E27FC236}">
                <a16:creationId xmlns:a16="http://schemas.microsoft.com/office/drawing/2014/main" id="{15231D04-18B9-405A-86D6-34ADEDB69CA5}"/>
              </a:ext>
            </a:extLst>
          </p:cNvPr>
          <p:cNvGraphicFramePr>
            <a:graphicFrameLocks noGrp="1"/>
          </p:cNvGraphicFramePr>
          <p:nvPr>
            <p:extLst>
              <p:ext uri="{D42A27DB-BD31-4B8C-83A1-F6EECF244321}">
                <p14:modId xmlns:p14="http://schemas.microsoft.com/office/powerpoint/2010/main" val="3565190115"/>
              </p:ext>
            </p:extLst>
          </p:nvPr>
        </p:nvGraphicFramePr>
        <p:xfrm>
          <a:off x="3962400" y="2057400"/>
          <a:ext cx="10210800" cy="3026410"/>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History of Microservices</a:t>
                      </a:r>
                    </a:p>
                  </a:txBody>
                  <a:tcPr marL="228600" anchor="ctr" horzOverflow="overflow">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Definition</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Characteristics</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Benefits</a:t>
                      </a:r>
                      <a:endPar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Complexities</a:t>
                      </a:r>
                    </a:p>
                  </a:txBody>
                  <a:tcPr marL="228600" anchor="ctr" horzOverflow="overflow">
                    <a:lnL w="12700" cmpd="sng">
                      <a:noFill/>
                    </a:lnL>
                  </a:tcPr>
                </a:tc>
                <a:extLst>
                  <a:ext uri="{0D108BD9-81ED-4DB2-BD59-A6C34878D82A}">
                    <a16:rowId xmlns:a16="http://schemas.microsoft.com/office/drawing/2014/main" val="3280213090"/>
                  </a:ext>
                </a:extLst>
              </a:tr>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Driving Forces for the Move to Microservices</a:t>
                      </a:r>
                    </a:p>
                  </a:txBody>
                  <a:tcPr marL="228600" anchor="ctr" horzOverflow="overflow">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val="2276758085"/>
                  </a:ext>
                </a:extLst>
              </a:tr>
              <a:tr h="568325">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Cloud</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Complexity of Operating Environment</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Customer Expectations </a:t>
                      </a:r>
                    </a:p>
                  </a:txBody>
                  <a:tcPr marL="228600"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Agile</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DevOps</a:t>
                      </a:r>
                    </a:p>
                  </a:txBody>
                  <a:tcPr marL="228600" horzOverflow="overflow">
                    <a:lnL w="12700" cmpd="sng">
                      <a:noFill/>
                    </a:lnL>
                  </a:tcPr>
                </a:tc>
                <a:extLst>
                  <a:ext uri="{0D108BD9-81ED-4DB2-BD59-A6C34878D82A}">
                    <a16:rowId xmlns:a16="http://schemas.microsoft.com/office/drawing/2014/main" val="2746632151"/>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History of Microservices</a:t>
            </a:r>
            <a:br>
              <a:rPr lang="en-US" dirty="0"/>
            </a:br>
            <a:endParaRPr lang="en-US" dirty="0"/>
          </a:p>
        </p:txBody>
      </p:sp>
      <p:pic>
        <p:nvPicPr>
          <p:cNvPr id="5" name="Picture 4">
            <a:extLst>
              <a:ext uri="{FF2B5EF4-FFF2-40B4-BE49-F238E27FC236}">
                <a16:creationId xmlns:a16="http://schemas.microsoft.com/office/drawing/2014/main" id="{27DA3342-43F0-4153-8B0D-56E80BE4B406}"/>
              </a:ext>
            </a:extLst>
          </p:cNvPr>
          <p:cNvPicPr>
            <a:picLocks noChangeAspect="1"/>
          </p:cNvPicPr>
          <p:nvPr/>
        </p:nvPicPr>
        <p:blipFill>
          <a:blip r:embed="rId2">
            <a:biLevel thresh="50000"/>
          </a:blip>
          <a:stretch>
            <a:fillRect/>
          </a:stretch>
        </p:blipFill>
        <p:spPr>
          <a:xfrm>
            <a:off x="2020353" y="2926080"/>
            <a:ext cx="2659296" cy="3954780"/>
          </a:xfrm>
          <a:prstGeom prst="rect">
            <a:avLst/>
          </a:prstGeom>
        </p:spPr>
      </p:pic>
    </p:spTree>
    <p:extLst>
      <p:ext uri="{BB962C8B-B14F-4D97-AF65-F5344CB8AC3E}">
        <p14:creationId xmlns:p14="http://schemas.microsoft.com/office/powerpoint/2010/main" val="221055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E06963-DA4E-4DA5-91C8-87D02F8585D9}"/>
              </a:ext>
            </a:extLst>
          </p:cNvPr>
          <p:cNvSpPr>
            <a:spLocks noGrp="1"/>
          </p:cNvSpPr>
          <p:nvPr>
            <p:ph type="body" sz="quarter" idx="11"/>
          </p:nvPr>
        </p:nvSpPr>
        <p:spPr/>
        <p:txBody>
          <a:bodyPr/>
          <a:lstStyle/>
          <a:p>
            <a:r>
              <a:rPr lang="en-US" dirty="0"/>
              <a:t>How did We Come to Microservices?</a:t>
            </a:r>
            <a:endParaRPr lang="en-IN" dirty="0"/>
          </a:p>
        </p:txBody>
      </p:sp>
      <p:sp>
        <p:nvSpPr>
          <p:cNvPr id="12" name="Text Placeholder 11">
            <a:extLst>
              <a:ext uri="{FF2B5EF4-FFF2-40B4-BE49-F238E27FC236}">
                <a16:creationId xmlns:a16="http://schemas.microsoft.com/office/drawing/2014/main" id="{5AA2E271-5D6D-468E-8DE9-10AAD349C586}"/>
              </a:ext>
            </a:extLst>
          </p:cNvPr>
          <p:cNvSpPr>
            <a:spLocks noGrp="1"/>
          </p:cNvSpPr>
          <p:nvPr>
            <p:ph type="body" sz="quarter" idx="14"/>
          </p:nvPr>
        </p:nvSpPr>
        <p:spPr/>
        <p:txBody>
          <a:bodyPr/>
          <a:lstStyle/>
          <a:p>
            <a:endParaRPr lang="en-IN"/>
          </a:p>
        </p:txBody>
      </p:sp>
      <p:sp>
        <p:nvSpPr>
          <p:cNvPr id="10" name="Content Placeholder 9">
            <a:extLst>
              <a:ext uri="{FF2B5EF4-FFF2-40B4-BE49-F238E27FC236}">
                <a16:creationId xmlns:a16="http://schemas.microsoft.com/office/drawing/2014/main" id="{8FA6879B-57DA-4CA2-98C6-3E960C48640D}"/>
              </a:ext>
            </a:extLst>
          </p:cNvPr>
          <p:cNvSpPr>
            <a:spLocks noGrp="1"/>
          </p:cNvSpPr>
          <p:nvPr>
            <p:ph idx="1"/>
          </p:nvPr>
        </p:nvSpPr>
        <p:spPr>
          <a:xfrm>
            <a:off x="454858" y="2057400"/>
            <a:ext cx="6586022" cy="5257800"/>
          </a:xfrm>
        </p:spPr>
        <p:txBody>
          <a:bodyPr/>
          <a:lstStyle/>
          <a:p>
            <a:r>
              <a:rPr lang="en-US"/>
              <a:t>Consider </a:t>
            </a:r>
            <a:r>
              <a:rPr lang="en-US" dirty="0"/>
              <a:t>a monolithic shopping cart application that has the following components.</a:t>
            </a:r>
          </a:p>
          <a:p>
            <a:pPr marL="342900" indent="-342900">
              <a:buFont typeface="Arial" panose="020B0604020202020204" pitchFamily="34" charset="0"/>
              <a:buChar char="•"/>
            </a:pPr>
            <a:r>
              <a:rPr lang="en-US" dirty="0"/>
              <a:t>Web / mobile interfaces</a:t>
            </a:r>
          </a:p>
          <a:p>
            <a:pPr marL="342900" indent="-342900">
              <a:buFont typeface="Arial" panose="020B0604020202020204" pitchFamily="34" charset="0"/>
              <a:buChar char="•"/>
            </a:pPr>
            <a:r>
              <a:rPr lang="en-US" dirty="0"/>
              <a:t>Functions for:</a:t>
            </a:r>
          </a:p>
          <a:p>
            <a:pPr marL="571500" lvl="1" indent="-342900">
              <a:buFont typeface="Courier New" panose="02070309020205020404" pitchFamily="49" charset="0"/>
              <a:buChar char="o"/>
            </a:pPr>
            <a:r>
              <a:rPr lang="en-US" dirty="0"/>
              <a:t>Searching for products</a:t>
            </a:r>
          </a:p>
          <a:p>
            <a:pPr marL="571500" lvl="1" indent="-342900">
              <a:buFont typeface="Courier New" panose="02070309020205020404" pitchFamily="49" charset="0"/>
              <a:buChar char="o"/>
            </a:pPr>
            <a:r>
              <a:rPr lang="en-US" dirty="0"/>
              <a:t>Product catalog</a:t>
            </a:r>
          </a:p>
          <a:p>
            <a:pPr marL="571500" lvl="1" indent="-342900">
              <a:buFont typeface="Courier New" panose="02070309020205020404" pitchFamily="49" charset="0"/>
              <a:buChar char="o"/>
            </a:pPr>
            <a:r>
              <a:rPr lang="en-US" dirty="0"/>
              <a:t>Inventory management</a:t>
            </a:r>
          </a:p>
          <a:p>
            <a:pPr marL="571500" lvl="1" indent="-342900">
              <a:buFont typeface="Courier New" panose="02070309020205020404" pitchFamily="49" charset="0"/>
              <a:buChar char="o"/>
            </a:pPr>
            <a:r>
              <a:rPr lang="en-US" dirty="0"/>
              <a:t>Shopping cart</a:t>
            </a:r>
          </a:p>
          <a:p>
            <a:pPr marL="571500" lvl="1" indent="-342900">
              <a:buFont typeface="Courier New" panose="02070309020205020404" pitchFamily="49" charset="0"/>
              <a:buChar char="o"/>
            </a:pPr>
            <a:r>
              <a:rPr lang="en-US" dirty="0"/>
              <a:t>Checkout</a:t>
            </a:r>
          </a:p>
          <a:p>
            <a:pPr marL="571500" lvl="1" indent="-342900">
              <a:buFont typeface="Courier New" panose="02070309020205020404" pitchFamily="49" charset="0"/>
              <a:buChar char="o"/>
            </a:pPr>
            <a:r>
              <a:rPr lang="en-US" dirty="0"/>
              <a:t>Fulfillment</a:t>
            </a:r>
          </a:p>
          <a:p>
            <a:endParaRPr lang="en-US" dirty="0"/>
          </a:p>
          <a:p>
            <a:r>
              <a:rPr lang="en-US" dirty="0"/>
              <a:t>How would this look with Microservices?</a:t>
            </a:r>
            <a:endParaRPr lang="en-IN" dirty="0"/>
          </a:p>
        </p:txBody>
      </p:sp>
      <p:sp>
        <p:nvSpPr>
          <p:cNvPr id="9" name="Title 8">
            <a:extLst>
              <a:ext uri="{FF2B5EF4-FFF2-40B4-BE49-F238E27FC236}">
                <a16:creationId xmlns:a16="http://schemas.microsoft.com/office/drawing/2014/main" id="{9CC25C55-E16E-4496-B037-1905AE5E3E55}"/>
              </a:ext>
            </a:extLst>
          </p:cNvPr>
          <p:cNvSpPr>
            <a:spLocks noGrp="1"/>
          </p:cNvSpPr>
          <p:nvPr>
            <p:ph type="title"/>
          </p:nvPr>
        </p:nvSpPr>
        <p:spPr/>
        <p:txBody>
          <a:bodyPr/>
          <a:lstStyle/>
          <a:p>
            <a:r>
              <a:rPr lang="en-IN" dirty="0"/>
              <a:t>Microservices: Example</a:t>
            </a:r>
          </a:p>
        </p:txBody>
      </p:sp>
      <p:pic>
        <p:nvPicPr>
          <p:cNvPr id="3" name="Picture 2" descr="A picture containing drawing&#10;&#10;Description automatically generated">
            <a:extLst>
              <a:ext uri="{FF2B5EF4-FFF2-40B4-BE49-F238E27FC236}">
                <a16:creationId xmlns:a16="http://schemas.microsoft.com/office/drawing/2014/main" id="{474628D8-832E-44ED-9D14-1CA17C9FCBE0}"/>
              </a:ext>
            </a:extLst>
          </p:cNvPr>
          <p:cNvPicPr>
            <a:picLocks noChangeAspect="1"/>
          </p:cNvPicPr>
          <p:nvPr/>
        </p:nvPicPr>
        <p:blipFill>
          <a:blip r:embed="rId3"/>
          <a:stretch>
            <a:fillRect/>
          </a:stretch>
        </p:blipFill>
        <p:spPr>
          <a:xfrm>
            <a:off x="8183880" y="2057400"/>
            <a:ext cx="4627675" cy="5589270"/>
          </a:xfrm>
          <a:prstGeom prst="rect">
            <a:avLst/>
          </a:prstGeom>
        </p:spPr>
      </p:pic>
    </p:spTree>
    <p:extLst>
      <p:ext uri="{BB962C8B-B14F-4D97-AF65-F5344CB8AC3E}">
        <p14:creationId xmlns:p14="http://schemas.microsoft.com/office/powerpoint/2010/main" val="394850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13718342" cy="731520"/>
          </a:xfrm>
        </p:spPr>
        <p:txBody>
          <a:bodyPr/>
          <a:lstStyle/>
          <a:p>
            <a:r>
              <a:rPr lang="en-IN" dirty="0"/>
              <a:t>The following chart displays a Monolithic shopping cart application.</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Application: Example</a:t>
            </a:r>
          </a:p>
        </p:txBody>
      </p:sp>
      <p:sp>
        <p:nvSpPr>
          <p:cNvPr id="13" name="Rectangle 12">
            <a:extLst>
              <a:ext uri="{FF2B5EF4-FFF2-40B4-BE49-F238E27FC236}">
                <a16:creationId xmlns:a16="http://schemas.microsoft.com/office/drawing/2014/main" id="{60023FEB-CFCD-400C-85CD-39DF8EB6AA65}"/>
              </a:ext>
            </a:extLst>
          </p:cNvPr>
          <p:cNvSpPr/>
          <p:nvPr/>
        </p:nvSpPr>
        <p:spPr>
          <a:xfrm>
            <a:off x="2786760" y="5286240"/>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Services</a:t>
            </a:r>
          </a:p>
        </p:txBody>
      </p:sp>
      <p:sp>
        <p:nvSpPr>
          <p:cNvPr id="14" name="Rectangle 13">
            <a:extLst>
              <a:ext uri="{FF2B5EF4-FFF2-40B4-BE49-F238E27FC236}">
                <a16:creationId xmlns:a16="http://schemas.microsoft.com/office/drawing/2014/main" id="{597BC752-E3E9-4CDF-9B52-8A55A128B4C5}"/>
              </a:ext>
            </a:extLst>
          </p:cNvPr>
          <p:cNvSpPr/>
          <p:nvPr/>
        </p:nvSpPr>
        <p:spPr>
          <a:xfrm>
            <a:off x="2786760" y="4851000"/>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algn="ctr" defTabSz="914400" hangingPunct="0"/>
            <a:r>
              <a:rPr lang="en-US" sz="2000" dirty="0">
                <a:solidFill>
                  <a:prstClr val="black"/>
                </a:solidFill>
                <a:latin typeface="IBM Plex Sans" panose="020B0503050203000203" pitchFamily="34" charset="0"/>
                <a:ea typeface="Microsoft YaHei" pitchFamily="2"/>
                <a:cs typeface="Mangal" pitchFamily="2"/>
              </a:rPr>
              <a:t>Controllers</a:t>
            </a:r>
          </a:p>
        </p:txBody>
      </p:sp>
      <p:sp>
        <p:nvSpPr>
          <p:cNvPr id="15" name="Rectangle 14">
            <a:extLst>
              <a:ext uri="{FF2B5EF4-FFF2-40B4-BE49-F238E27FC236}">
                <a16:creationId xmlns:a16="http://schemas.microsoft.com/office/drawing/2014/main" id="{298CC38A-08EB-48C5-A103-A97EE79496DC}"/>
              </a:ext>
            </a:extLst>
          </p:cNvPr>
          <p:cNvSpPr/>
          <p:nvPr/>
        </p:nvSpPr>
        <p:spPr>
          <a:xfrm>
            <a:off x="2786760" y="5721840"/>
            <a:ext cx="8892000" cy="442439"/>
          </a:xfrm>
          <a:prstGeom prst="rect">
            <a:avLst/>
          </a:prstGeom>
          <a:solidFill>
            <a:srgbClr val="E2EDFF"/>
          </a:solidFill>
          <a:ln w="36720">
            <a:solidFill>
              <a:srgbClr val="1C1C1C"/>
            </a:solidFill>
            <a:prstDash val="solid"/>
          </a:ln>
        </p:spPr>
        <p:txBody>
          <a:bodyPr vert="horz" wrap="none" lIns="108000" tIns="63000" rIns="108000" bIns="63000" anchor="ctr" anchorCtr="0" compatLnSpc="0"/>
          <a:lstStyle/>
          <a:p>
            <a:pPr algn="ctr" defTabSz="914400" hangingPunct="0"/>
            <a:r>
              <a:rPr lang="en-US" sz="2000">
                <a:solidFill>
                  <a:prstClr val="black"/>
                </a:solidFill>
                <a:latin typeface="IBM Plex Sans" panose="020B0503050203000203" pitchFamily="34" charset="0"/>
                <a:ea typeface="Microsoft YaHei" pitchFamily="2"/>
                <a:cs typeface="Mangal" pitchFamily="2"/>
              </a:rPr>
              <a:t>DAOs</a:t>
            </a:r>
          </a:p>
        </p:txBody>
      </p:sp>
      <p:sp>
        <p:nvSpPr>
          <p:cNvPr id="16" name="Freeform: Shape 15">
            <a:extLst>
              <a:ext uri="{FF2B5EF4-FFF2-40B4-BE49-F238E27FC236}">
                <a16:creationId xmlns:a16="http://schemas.microsoft.com/office/drawing/2014/main" id="{853C79D7-8E58-4ED7-91E8-5F3976730179}"/>
              </a:ext>
            </a:extLst>
          </p:cNvPr>
          <p:cNvSpPr/>
          <p:nvPr/>
        </p:nvSpPr>
        <p:spPr>
          <a:xfrm>
            <a:off x="6072840" y="6747479"/>
            <a:ext cx="2256480" cy="1105919"/>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algn="ctr" defTabSz="914400" hangingPunct="0"/>
            <a:r>
              <a:rPr lang="en-US" sz="2000">
                <a:solidFill>
                  <a:prstClr val="black"/>
                </a:solidFill>
                <a:latin typeface="IBM Plex Sans" panose="020B0503050203000203" pitchFamily="34" charset="0"/>
                <a:ea typeface="Microsoft YaHei" pitchFamily="2"/>
                <a:cs typeface="Mangal" pitchFamily="2"/>
              </a:rPr>
              <a:t>DB</a:t>
            </a:r>
          </a:p>
        </p:txBody>
      </p:sp>
      <p:pic>
        <p:nvPicPr>
          <p:cNvPr id="17" name="Picture 16">
            <a:extLst>
              <a:ext uri="{FF2B5EF4-FFF2-40B4-BE49-F238E27FC236}">
                <a16:creationId xmlns:a16="http://schemas.microsoft.com/office/drawing/2014/main" id="{1BAD7420-6E0A-4119-A327-6D2258B4B9D1}"/>
              </a:ext>
            </a:extLst>
          </p:cNvPr>
          <p:cNvPicPr>
            <a:picLocks noChangeAspect="1"/>
          </p:cNvPicPr>
          <p:nvPr/>
        </p:nvPicPr>
        <p:blipFill>
          <a:blip r:embed="rId3">
            <a:lum/>
            <a:alphaModFix/>
          </a:blip>
          <a:srcRect/>
          <a:stretch>
            <a:fillRect/>
          </a:stretch>
        </p:blipFill>
        <p:spPr>
          <a:xfrm>
            <a:off x="6094800" y="2834640"/>
            <a:ext cx="2185920" cy="1628639"/>
          </a:xfrm>
          <a:prstGeom prst="rect">
            <a:avLst/>
          </a:prstGeom>
          <a:noFill/>
          <a:ln>
            <a:noFill/>
          </a:ln>
        </p:spPr>
      </p:pic>
      <p:sp>
        <p:nvSpPr>
          <p:cNvPr id="18" name="Straight Connector 17">
            <a:extLst>
              <a:ext uri="{FF2B5EF4-FFF2-40B4-BE49-F238E27FC236}">
                <a16:creationId xmlns:a16="http://schemas.microsoft.com/office/drawing/2014/main" id="{6C82F369-F888-4DDD-92E6-DA255A353AE2}"/>
              </a:ext>
            </a:extLst>
          </p:cNvPr>
          <p:cNvSpPr/>
          <p:nvPr/>
        </p:nvSpPr>
        <p:spPr>
          <a:xfrm>
            <a:off x="7166520" y="4419720"/>
            <a:ext cx="0" cy="3873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
        <p:nvSpPr>
          <p:cNvPr id="19" name="Straight Connector 18">
            <a:extLst>
              <a:ext uri="{FF2B5EF4-FFF2-40B4-BE49-F238E27FC236}">
                <a16:creationId xmlns:a16="http://schemas.microsoft.com/office/drawing/2014/main" id="{AE452ACD-ED68-499C-922B-57300C2CCCBD}"/>
              </a:ext>
            </a:extLst>
          </p:cNvPr>
          <p:cNvSpPr/>
          <p:nvPr/>
        </p:nvSpPr>
        <p:spPr>
          <a:xfrm>
            <a:off x="7166520" y="6207479"/>
            <a:ext cx="0" cy="49644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20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806062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A14849-87E6-49BA-BE7A-037608E0B693}"/>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657E9DD4-6EB7-4F4A-81F9-34E9CC7C86B5}"/>
              </a:ext>
            </a:extLst>
          </p:cNvPr>
          <p:cNvSpPr>
            <a:spLocks noGrp="1"/>
          </p:cNvSpPr>
          <p:nvPr>
            <p:ph idx="1"/>
          </p:nvPr>
        </p:nvSpPr>
        <p:spPr>
          <a:xfrm>
            <a:off x="454858" y="2057400"/>
            <a:ext cx="13718342" cy="731520"/>
          </a:xfrm>
        </p:spPr>
        <p:txBody>
          <a:bodyPr/>
          <a:lstStyle/>
          <a:p>
            <a:r>
              <a:rPr lang="en-IN" b="1" dirty="0"/>
              <a:t>Understanding the Monolithic Architecture</a:t>
            </a:r>
          </a:p>
        </p:txBody>
      </p:sp>
      <p:sp>
        <p:nvSpPr>
          <p:cNvPr id="5" name="Title 4">
            <a:extLst>
              <a:ext uri="{FF2B5EF4-FFF2-40B4-BE49-F238E27FC236}">
                <a16:creationId xmlns:a16="http://schemas.microsoft.com/office/drawing/2014/main" id="{DE3400C7-5818-4D2B-BDE0-0399E766C69A}"/>
              </a:ext>
            </a:extLst>
          </p:cNvPr>
          <p:cNvSpPr>
            <a:spLocks noGrp="1"/>
          </p:cNvSpPr>
          <p:nvPr>
            <p:ph type="title"/>
          </p:nvPr>
        </p:nvSpPr>
        <p:spPr/>
        <p:txBody>
          <a:bodyPr/>
          <a:lstStyle/>
          <a:p>
            <a:r>
              <a:rPr lang="en-IN" dirty="0"/>
              <a:t>Monolithic Application: Example (continued)</a:t>
            </a:r>
          </a:p>
        </p:txBody>
      </p:sp>
      <p:sp>
        <p:nvSpPr>
          <p:cNvPr id="56" name="TextBox 55">
            <a:extLst>
              <a:ext uri="{FF2B5EF4-FFF2-40B4-BE49-F238E27FC236}">
                <a16:creationId xmlns:a16="http://schemas.microsoft.com/office/drawing/2014/main" id="{2E8B29A9-664D-4424-AA59-749F29F6EA51}"/>
              </a:ext>
            </a:extLst>
          </p:cNvPr>
          <p:cNvSpPr txBox="1"/>
          <p:nvPr/>
        </p:nvSpPr>
        <p:spPr>
          <a:xfrm>
            <a:off x="2232647" y="4554361"/>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Search</a:t>
            </a:r>
          </a:p>
        </p:txBody>
      </p:sp>
      <p:sp>
        <p:nvSpPr>
          <p:cNvPr id="57" name="TextBox 56">
            <a:extLst>
              <a:ext uri="{FF2B5EF4-FFF2-40B4-BE49-F238E27FC236}">
                <a16:creationId xmlns:a16="http://schemas.microsoft.com/office/drawing/2014/main" id="{8E8EEA25-8203-47C0-9C2D-52312ACD9FAF}"/>
              </a:ext>
            </a:extLst>
          </p:cNvPr>
          <p:cNvSpPr txBox="1"/>
          <p:nvPr/>
        </p:nvSpPr>
        <p:spPr>
          <a:xfrm>
            <a:off x="5021927" y="455436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58" name="TextBox 57">
            <a:extLst>
              <a:ext uri="{FF2B5EF4-FFF2-40B4-BE49-F238E27FC236}">
                <a16:creationId xmlns:a16="http://schemas.microsoft.com/office/drawing/2014/main" id="{00171167-4121-4D66-8B4E-2D5219A73C29}"/>
              </a:ext>
            </a:extLst>
          </p:cNvPr>
          <p:cNvSpPr txBox="1"/>
          <p:nvPr/>
        </p:nvSpPr>
        <p:spPr>
          <a:xfrm>
            <a:off x="3545927" y="4554361"/>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Reviews</a:t>
            </a:r>
          </a:p>
        </p:txBody>
      </p:sp>
      <p:sp>
        <p:nvSpPr>
          <p:cNvPr id="59" name="TextBox 58">
            <a:extLst>
              <a:ext uri="{FF2B5EF4-FFF2-40B4-BE49-F238E27FC236}">
                <a16:creationId xmlns:a16="http://schemas.microsoft.com/office/drawing/2014/main" id="{C8AA3A7F-FEE1-4C16-9091-721875F4CB59}"/>
              </a:ext>
            </a:extLst>
          </p:cNvPr>
          <p:cNvSpPr txBox="1"/>
          <p:nvPr/>
        </p:nvSpPr>
        <p:spPr>
          <a:xfrm>
            <a:off x="8397780" y="4555243"/>
            <a:ext cx="1249294" cy="417635"/>
          </a:xfrm>
          <a:prstGeom prst="rect">
            <a:avLst/>
          </a:prstGeom>
          <a:solidFill>
            <a:srgbClr val="E2EDFF"/>
          </a:solidFill>
          <a:ln w="0">
            <a:solidFill>
              <a:srgbClr val="000000"/>
            </a:solidFill>
            <a:prstDash val="solid"/>
          </a:ln>
        </p:spPr>
        <p:txBody>
          <a:bodyPr vert="horz" wrap="none" lIns="90000" tIns="45000" rIns="90000" bIns="45000" anchor="ctr" anchorCtr="0" compatLnSpc="0">
            <a:spAutoFit/>
          </a:bodyPr>
          <a:lstStyle/>
          <a:p>
            <a:pPr algn="ctr" defTabSz="914400" hangingPunct="0"/>
            <a:r>
              <a:rPr lang="en-US" sz="1960">
                <a:solidFill>
                  <a:prstClr val="black"/>
                </a:solidFill>
                <a:latin typeface="IBM Plex Sans" panose="020B0503050203000203" pitchFamily="34" charset="0"/>
                <a:ea typeface="Microsoft YaHei" pitchFamily="2"/>
                <a:cs typeface="Mangal" pitchFamily="2"/>
              </a:rPr>
              <a:t>Checkout</a:t>
            </a:r>
          </a:p>
        </p:txBody>
      </p:sp>
      <p:sp>
        <p:nvSpPr>
          <p:cNvPr id="60" name="TextBox 59">
            <a:extLst>
              <a:ext uri="{FF2B5EF4-FFF2-40B4-BE49-F238E27FC236}">
                <a16:creationId xmlns:a16="http://schemas.microsoft.com/office/drawing/2014/main" id="{6BF3877A-A14C-46C2-9A3B-7FA53C46AEE7}"/>
              </a:ext>
            </a:extLst>
          </p:cNvPr>
          <p:cNvSpPr txBox="1"/>
          <p:nvPr/>
        </p:nvSpPr>
        <p:spPr>
          <a:xfrm>
            <a:off x="3025007" y="5033521"/>
            <a:ext cx="103628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Catalog</a:t>
            </a:r>
          </a:p>
        </p:txBody>
      </p:sp>
      <p:sp>
        <p:nvSpPr>
          <p:cNvPr id="61" name="TextBox 60">
            <a:extLst>
              <a:ext uri="{FF2B5EF4-FFF2-40B4-BE49-F238E27FC236}">
                <a16:creationId xmlns:a16="http://schemas.microsoft.com/office/drawing/2014/main" id="{0EF3D837-E1C1-411A-BEFC-E7D2A588DE6E}"/>
              </a:ext>
            </a:extLst>
          </p:cNvPr>
          <p:cNvSpPr txBox="1"/>
          <p:nvPr/>
        </p:nvSpPr>
        <p:spPr>
          <a:xfrm>
            <a:off x="5926967" y="503352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62" name="TextBox 61">
            <a:extLst>
              <a:ext uri="{FF2B5EF4-FFF2-40B4-BE49-F238E27FC236}">
                <a16:creationId xmlns:a16="http://schemas.microsoft.com/office/drawing/2014/main" id="{077DD754-91F3-4592-890E-82E64581BE60}"/>
              </a:ext>
            </a:extLst>
          </p:cNvPr>
          <p:cNvSpPr txBox="1"/>
          <p:nvPr/>
        </p:nvSpPr>
        <p:spPr>
          <a:xfrm>
            <a:off x="6829847" y="5033521"/>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Customer</a:t>
            </a:r>
          </a:p>
        </p:txBody>
      </p:sp>
      <p:sp>
        <p:nvSpPr>
          <p:cNvPr id="63" name="TextBox 62">
            <a:extLst>
              <a:ext uri="{FF2B5EF4-FFF2-40B4-BE49-F238E27FC236}">
                <a16:creationId xmlns:a16="http://schemas.microsoft.com/office/drawing/2014/main" id="{A2CCBE0B-438D-4732-A840-12A6F8B7659F}"/>
              </a:ext>
            </a:extLst>
          </p:cNvPr>
          <p:cNvSpPr txBox="1"/>
          <p:nvPr/>
        </p:nvSpPr>
        <p:spPr>
          <a:xfrm>
            <a:off x="8529406" y="5033521"/>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Shipping</a:t>
            </a:r>
          </a:p>
        </p:txBody>
      </p:sp>
      <p:sp>
        <p:nvSpPr>
          <p:cNvPr id="64" name="TextBox 63">
            <a:extLst>
              <a:ext uri="{FF2B5EF4-FFF2-40B4-BE49-F238E27FC236}">
                <a16:creationId xmlns:a16="http://schemas.microsoft.com/office/drawing/2014/main" id="{0BADEC66-021C-470E-8E43-41A146B5A252}"/>
              </a:ext>
            </a:extLst>
          </p:cNvPr>
          <p:cNvSpPr txBox="1"/>
          <p:nvPr/>
        </p:nvSpPr>
        <p:spPr>
          <a:xfrm>
            <a:off x="10060127" y="5033521"/>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Payment</a:t>
            </a:r>
          </a:p>
        </p:txBody>
      </p:sp>
      <p:sp>
        <p:nvSpPr>
          <p:cNvPr id="65" name="TextBox 64">
            <a:extLst>
              <a:ext uri="{FF2B5EF4-FFF2-40B4-BE49-F238E27FC236}">
                <a16:creationId xmlns:a16="http://schemas.microsoft.com/office/drawing/2014/main" id="{E66C1BCA-C853-4E31-BD65-FD704BEBBC9C}"/>
              </a:ext>
            </a:extLst>
          </p:cNvPr>
          <p:cNvSpPr txBox="1"/>
          <p:nvPr/>
        </p:nvSpPr>
        <p:spPr>
          <a:xfrm>
            <a:off x="1738366" y="5033521"/>
            <a:ext cx="96152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Search</a:t>
            </a:r>
          </a:p>
        </p:txBody>
      </p:sp>
      <p:sp>
        <p:nvSpPr>
          <p:cNvPr id="66" name="TextBox 65">
            <a:extLst>
              <a:ext uri="{FF2B5EF4-FFF2-40B4-BE49-F238E27FC236}">
                <a16:creationId xmlns:a16="http://schemas.microsoft.com/office/drawing/2014/main" id="{ECB0D779-081B-4DCE-8477-E1F22878B530}"/>
              </a:ext>
            </a:extLst>
          </p:cNvPr>
          <p:cNvSpPr txBox="1"/>
          <p:nvPr/>
        </p:nvSpPr>
        <p:spPr>
          <a:xfrm>
            <a:off x="11594447" y="5033521"/>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Order</a:t>
            </a:r>
          </a:p>
        </p:txBody>
      </p:sp>
      <p:sp>
        <p:nvSpPr>
          <p:cNvPr id="67" name="TextBox 66">
            <a:extLst>
              <a:ext uri="{FF2B5EF4-FFF2-40B4-BE49-F238E27FC236}">
                <a16:creationId xmlns:a16="http://schemas.microsoft.com/office/drawing/2014/main" id="{4A6D2A04-1300-4490-8B87-07C8C072F515}"/>
              </a:ext>
            </a:extLst>
          </p:cNvPr>
          <p:cNvSpPr txBox="1"/>
          <p:nvPr/>
        </p:nvSpPr>
        <p:spPr>
          <a:xfrm>
            <a:off x="12199967" y="455436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68" name="TextBox 67">
            <a:extLst>
              <a:ext uri="{FF2B5EF4-FFF2-40B4-BE49-F238E27FC236}">
                <a16:creationId xmlns:a16="http://schemas.microsoft.com/office/drawing/2014/main" id="{7F548726-D347-412B-ACE9-175CDF65EBC2}"/>
              </a:ext>
            </a:extLst>
          </p:cNvPr>
          <p:cNvSpPr txBox="1"/>
          <p:nvPr/>
        </p:nvSpPr>
        <p:spPr>
          <a:xfrm>
            <a:off x="12744647" y="503352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69" name="TextBox 68">
            <a:extLst>
              <a:ext uri="{FF2B5EF4-FFF2-40B4-BE49-F238E27FC236}">
                <a16:creationId xmlns:a16="http://schemas.microsoft.com/office/drawing/2014/main" id="{25043FFC-B43C-4C2D-9083-342B8287FB6A}"/>
              </a:ext>
            </a:extLst>
          </p:cNvPr>
          <p:cNvSpPr txBox="1"/>
          <p:nvPr/>
        </p:nvSpPr>
        <p:spPr>
          <a:xfrm>
            <a:off x="1738366" y="5509081"/>
            <a:ext cx="1070399"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Product</a:t>
            </a:r>
          </a:p>
        </p:txBody>
      </p:sp>
      <p:sp>
        <p:nvSpPr>
          <p:cNvPr id="70" name="TextBox 69">
            <a:extLst>
              <a:ext uri="{FF2B5EF4-FFF2-40B4-BE49-F238E27FC236}">
                <a16:creationId xmlns:a16="http://schemas.microsoft.com/office/drawing/2014/main" id="{A528292F-B03B-4EB7-A689-79F37258C7B7}"/>
              </a:ext>
            </a:extLst>
          </p:cNvPr>
          <p:cNvSpPr txBox="1"/>
          <p:nvPr/>
        </p:nvSpPr>
        <p:spPr>
          <a:xfrm>
            <a:off x="5986367" y="5509081"/>
            <a:ext cx="652528"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Cart</a:t>
            </a:r>
          </a:p>
        </p:txBody>
      </p:sp>
      <p:sp>
        <p:nvSpPr>
          <p:cNvPr id="71" name="TextBox 70">
            <a:extLst>
              <a:ext uri="{FF2B5EF4-FFF2-40B4-BE49-F238E27FC236}">
                <a16:creationId xmlns:a16="http://schemas.microsoft.com/office/drawing/2014/main" id="{D8E06CCC-EA87-4C23-8DD4-BCD20C997E83}"/>
              </a:ext>
            </a:extLst>
          </p:cNvPr>
          <p:cNvSpPr txBox="1"/>
          <p:nvPr/>
        </p:nvSpPr>
        <p:spPr>
          <a:xfrm>
            <a:off x="4024367" y="5509081"/>
            <a:ext cx="12762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Inventory</a:t>
            </a:r>
          </a:p>
        </p:txBody>
      </p:sp>
      <p:sp>
        <p:nvSpPr>
          <p:cNvPr id="72" name="TextBox 71">
            <a:extLst>
              <a:ext uri="{FF2B5EF4-FFF2-40B4-BE49-F238E27FC236}">
                <a16:creationId xmlns:a16="http://schemas.microsoft.com/office/drawing/2014/main" id="{46D21094-8C4A-45D3-904A-BCF4911DB3EA}"/>
              </a:ext>
            </a:extLst>
          </p:cNvPr>
          <p:cNvSpPr txBox="1"/>
          <p:nvPr/>
        </p:nvSpPr>
        <p:spPr>
          <a:xfrm>
            <a:off x="6928847" y="5509081"/>
            <a:ext cx="1281674"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Customer</a:t>
            </a:r>
          </a:p>
        </p:txBody>
      </p:sp>
      <p:sp>
        <p:nvSpPr>
          <p:cNvPr id="73" name="TextBox 72">
            <a:extLst>
              <a:ext uri="{FF2B5EF4-FFF2-40B4-BE49-F238E27FC236}">
                <a16:creationId xmlns:a16="http://schemas.microsoft.com/office/drawing/2014/main" id="{95D4EFED-F363-4DBF-A63C-62CCA0369B2A}"/>
              </a:ext>
            </a:extLst>
          </p:cNvPr>
          <p:cNvSpPr txBox="1"/>
          <p:nvPr/>
        </p:nvSpPr>
        <p:spPr>
          <a:xfrm>
            <a:off x="8628767" y="5509081"/>
            <a:ext cx="1163437"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Shipping</a:t>
            </a:r>
          </a:p>
        </p:txBody>
      </p:sp>
      <p:sp>
        <p:nvSpPr>
          <p:cNvPr id="74" name="TextBox 73">
            <a:extLst>
              <a:ext uri="{FF2B5EF4-FFF2-40B4-BE49-F238E27FC236}">
                <a16:creationId xmlns:a16="http://schemas.microsoft.com/office/drawing/2014/main" id="{6FD4E372-372A-4627-A557-1C8522720C2F}"/>
              </a:ext>
            </a:extLst>
          </p:cNvPr>
          <p:cNvSpPr txBox="1"/>
          <p:nvPr/>
        </p:nvSpPr>
        <p:spPr>
          <a:xfrm>
            <a:off x="10159486" y="5509081"/>
            <a:ext cx="1182160"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Payment</a:t>
            </a:r>
          </a:p>
        </p:txBody>
      </p:sp>
      <p:sp>
        <p:nvSpPr>
          <p:cNvPr id="75" name="TextBox 74">
            <a:extLst>
              <a:ext uri="{FF2B5EF4-FFF2-40B4-BE49-F238E27FC236}">
                <a16:creationId xmlns:a16="http://schemas.microsoft.com/office/drawing/2014/main" id="{FA3F34EC-D6B1-4B4B-827B-4F20C8A057F3}"/>
              </a:ext>
            </a:extLst>
          </p:cNvPr>
          <p:cNvSpPr txBox="1"/>
          <p:nvPr/>
        </p:nvSpPr>
        <p:spPr>
          <a:xfrm>
            <a:off x="11694167" y="5509081"/>
            <a:ext cx="82802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Order</a:t>
            </a:r>
          </a:p>
        </p:txBody>
      </p:sp>
      <p:sp>
        <p:nvSpPr>
          <p:cNvPr id="76" name="TextBox 75">
            <a:extLst>
              <a:ext uri="{FF2B5EF4-FFF2-40B4-BE49-F238E27FC236}">
                <a16:creationId xmlns:a16="http://schemas.microsoft.com/office/drawing/2014/main" id="{5C85B8E7-B5E7-467C-B9F5-A979660A820E}"/>
              </a:ext>
            </a:extLst>
          </p:cNvPr>
          <p:cNvSpPr txBox="1"/>
          <p:nvPr/>
        </p:nvSpPr>
        <p:spPr>
          <a:xfrm>
            <a:off x="12794687" y="5509081"/>
            <a:ext cx="1058473"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Contact</a:t>
            </a:r>
          </a:p>
        </p:txBody>
      </p:sp>
      <p:sp>
        <p:nvSpPr>
          <p:cNvPr id="77" name="TextBox 76">
            <a:extLst>
              <a:ext uri="{FF2B5EF4-FFF2-40B4-BE49-F238E27FC236}">
                <a16:creationId xmlns:a16="http://schemas.microsoft.com/office/drawing/2014/main" id="{907C2BDB-0595-485A-A771-E8AFFA61B866}"/>
              </a:ext>
            </a:extLst>
          </p:cNvPr>
          <p:cNvSpPr txBox="1"/>
          <p:nvPr/>
        </p:nvSpPr>
        <p:spPr>
          <a:xfrm>
            <a:off x="4437287" y="5033521"/>
            <a:ext cx="1120605" cy="417635"/>
          </a:xfrm>
          <a:prstGeom prst="rect">
            <a:avLst/>
          </a:prstGeom>
          <a:solidFill>
            <a:srgbClr val="E2EDFF"/>
          </a:solidFill>
          <a:ln w="0">
            <a:solidFill>
              <a:srgbClr val="000000"/>
            </a:solidFill>
            <a:prstDash val="solid"/>
          </a:ln>
        </p:spPr>
        <p:txBody>
          <a:bodyPr vert="horz" wrap="none" lIns="90000" tIns="45000" rIns="90000" bIns="45000" anchorCtr="0" compatLnSpc="0">
            <a:spAutoFit/>
          </a:bodyPr>
          <a:lstStyle/>
          <a:p>
            <a:pPr defTabSz="914400" hangingPunct="0"/>
            <a:r>
              <a:rPr lang="en-US" sz="1960">
                <a:solidFill>
                  <a:prstClr val="black"/>
                </a:solidFill>
                <a:latin typeface="IBM Plex Sans" panose="020B0503050203000203" pitchFamily="34" charset="0"/>
                <a:ea typeface="Microsoft YaHei" pitchFamily="2"/>
                <a:cs typeface="Mangal" pitchFamily="2"/>
              </a:rPr>
              <a:t>Reviews</a:t>
            </a:r>
          </a:p>
        </p:txBody>
      </p:sp>
      <p:sp>
        <p:nvSpPr>
          <p:cNvPr id="78" name="Freeform: Shape 77">
            <a:extLst>
              <a:ext uri="{FF2B5EF4-FFF2-40B4-BE49-F238E27FC236}">
                <a16:creationId xmlns:a16="http://schemas.microsoft.com/office/drawing/2014/main" id="{C153E0C2-0B8D-486C-B37B-4559CC8D0D30}"/>
              </a:ext>
            </a:extLst>
          </p:cNvPr>
          <p:cNvSpPr/>
          <p:nvPr/>
        </p:nvSpPr>
        <p:spPr>
          <a:xfrm>
            <a:off x="6933166" y="6512401"/>
            <a:ext cx="2136960" cy="1105560"/>
          </a:xfrm>
          <a:custGeom>
            <a:avLst/>
            <a:gdLst>
              <a:gd name="f0" fmla="val 10800000"/>
              <a:gd name="f1" fmla="val 5400000"/>
              <a:gd name="f2" fmla="val 16200000"/>
              <a:gd name="f3" fmla="val 180"/>
              <a:gd name="f4" fmla="val w"/>
              <a:gd name="f5" fmla="val h"/>
              <a:gd name="f6" fmla="val 0"/>
              <a:gd name="f7" fmla="val 21600"/>
              <a:gd name="f8" fmla="val 3400"/>
              <a:gd name="f9" fmla="+- 21600 0 10800"/>
              <a:gd name="f10" fmla="+- 3400 0 0"/>
              <a:gd name="f11" fmla="val 18200"/>
              <a:gd name="f12" fmla="+- 0 0 10800"/>
              <a:gd name="f13" fmla="+- 18200 0 21600"/>
              <a:gd name="f14" fmla="+- 3400 0 6800"/>
              <a:gd name="f15" fmla="+- 0 0 0"/>
              <a:gd name="f16" fmla="*/ f4 1 21600"/>
              <a:gd name="f17" fmla="*/ f5 1 21600"/>
              <a:gd name="f18" fmla="+- 10800 0 f6"/>
              <a:gd name="f19" fmla="+- 0 0 f8"/>
              <a:gd name="f20" fmla="+- 0 0 f1"/>
              <a:gd name="f21" fmla="abs f9"/>
              <a:gd name="f22" fmla="abs f10"/>
              <a:gd name="f23" fmla="?: f9 f2 f1"/>
              <a:gd name="f24" fmla="?: f9 f1 f2"/>
              <a:gd name="f25" fmla="+- 10800 0 f7"/>
              <a:gd name="f26" fmla="+- 21600 0 f11"/>
              <a:gd name="f27" fmla="abs f12"/>
              <a:gd name="f28" fmla="abs f13"/>
              <a:gd name="f29" fmla="?: f12 f2 f1"/>
              <a:gd name="f30" fmla="?: f12 f1 f2"/>
              <a:gd name="f31" fmla="+- 6800 0 f8"/>
              <a:gd name="f32" fmla="abs f14"/>
              <a:gd name="f33" fmla="*/ f15 f0 1"/>
              <a:gd name="f34" fmla="*/ 0 f16 1"/>
              <a:gd name="f35" fmla="*/ 21600 f16 1"/>
              <a:gd name="f36" fmla="*/ 18200 f17 1"/>
              <a:gd name="f37" fmla="*/ 6800 f17 1"/>
              <a:gd name="f38" fmla="abs f18"/>
              <a:gd name="f39" fmla="abs f19"/>
              <a:gd name="f40" fmla="?: f18 f20 f1"/>
              <a:gd name="f41" fmla="?: f18 f1 f20"/>
              <a:gd name="f42" fmla="?: f19 0 f0"/>
              <a:gd name="f43" fmla="?: f19 f0 0"/>
              <a:gd name="f44" fmla="?: f9 f20 f1"/>
              <a:gd name="f45" fmla="?: f9 f1 f20"/>
              <a:gd name="f46" fmla="?: f9 f24 f23"/>
              <a:gd name="f47" fmla="?: f9 f23 f24"/>
              <a:gd name="f48" fmla="abs f25"/>
              <a:gd name="f49" fmla="abs f26"/>
              <a:gd name="f50" fmla="?: f25 f20 f1"/>
              <a:gd name="f51" fmla="?: f25 f1 f20"/>
              <a:gd name="f52" fmla="?: f26 0 f0"/>
              <a:gd name="f53" fmla="?: f26 f0 0"/>
              <a:gd name="f54" fmla="?: f12 f20 f1"/>
              <a:gd name="f55" fmla="?: f12 f1 f20"/>
              <a:gd name="f56" fmla="?: f12 f30 f29"/>
              <a:gd name="f57" fmla="?: f12 f29 f30"/>
              <a:gd name="f58" fmla="abs f31"/>
              <a:gd name="f59" fmla="?: f31 0 f0"/>
              <a:gd name="f60" fmla="?: f31 f0 0"/>
              <a:gd name="f61" fmla="*/ 10800 f16 1"/>
              <a:gd name="f62" fmla="*/ f33 1 f3"/>
              <a:gd name="f63" fmla="*/ 0 f17 1"/>
              <a:gd name="f64" fmla="*/ 10800 f17 1"/>
              <a:gd name="f65" fmla="*/ 21600 f17 1"/>
              <a:gd name="f66" fmla="?: f18 f43 f42"/>
              <a:gd name="f67" fmla="?: f18 f42 f43"/>
              <a:gd name="f68" fmla="?: f19 f40 f41"/>
              <a:gd name="f69" fmla="?: f10 f47 f46"/>
              <a:gd name="f70" fmla="?: f10 f45 f44"/>
              <a:gd name="f71" fmla="?: f25 f53 f52"/>
              <a:gd name="f72" fmla="?: f25 f52 f53"/>
              <a:gd name="f73" fmla="?: f26 f50 f51"/>
              <a:gd name="f74" fmla="?: f13 f57 f56"/>
              <a:gd name="f75" fmla="?: f13 f55 f54"/>
              <a:gd name="f76" fmla="?: f18 f60 f59"/>
              <a:gd name="f77" fmla="?: f18 f59 f60"/>
              <a:gd name="f78" fmla="?: f31 f40 f41"/>
              <a:gd name="f79" fmla="?: f14 f47 f46"/>
              <a:gd name="f80" fmla="?: f14 f45 f44"/>
              <a:gd name="f81" fmla="+- f62 0 f1"/>
              <a:gd name="f82" fmla="?: f19 f66 f67"/>
              <a:gd name="f83" fmla="?: f26 f71 f72"/>
              <a:gd name="f84" fmla="?: f31 f76 f77"/>
            </a:gdLst>
            <a:ahLst/>
            <a:cxnLst>
              <a:cxn ang="3cd4">
                <a:pos x="hc" y="t"/>
              </a:cxn>
              <a:cxn ang="0">
                <a:pos x="r" y="vc"/>
              </a:cxn>
              <a:cxn ang="cd4">
                <a:pos x="hc" y="b"/>
              </a:cxn>
              <a:cxn ang="cd2">
                <a:pos x="l" y="vc"/>
              </a:cxn>
              <a:cxn ang="f81">
                <a:pos x="f61" y="f37"/>
              </a:cxn>
              <a:cxn ang="f81">
                <a:pos x="f61" y="f63"/>
              </a:cxn>
              <a:cxn ang="f81">
                <a:pos x="f34" y="f64"/>
              </a:cxn>
              <a:cxn ang="f81">
                <a:pos x="f61" y="f65"/>
              </a:cxn>
              <a:cxn ang="f81">
                <a:pos x="f35" y="f64"/>
              </a:cxn>
            </a:cxnLst>
            <a:rect l="f34" t="f37" r="f35" b="f36"/>
            <a:pathLst>
              <a:path w="21600" h="21600">
                <a:moveTo>
                  <a:pt x="f6" y="f8"/>
                </a:moveTo>
                <a:arcTo wR="f38" hR="f39" stAng="f82" swAng="f68"/>
                <a:arcTo wR="f21" hR="f22" stAng="f69" swAng="f70"/>
                <a:lnTo>
                  <a:pt x="f7" y="f11"/>
                </a:lnTo>
                <a:arcTo wR="f48" hR="f49" stAng="f83" swAng="f73"/>
                <a:arcTo wR="f27" hR="f28" stAng="f74" swAng="f75"/>
                <a:close/>
              </a:path>
              <a:path w="21600" h="21600">
                <a:moveTo>
                  <a:pt x="f6" y="f8"/>
                </a:moveTo>
                <a:arcTo wR="f38" hR="f58" stAng="f84" swAng="f78"/>
                <a:arcTo wR="f21" hR="f32" stAng="f79" swAng="f80"/>
              </a:path>
            </a:pathLst>
          </a:custGeom>
          <a:solidFill>
            <a:srgbClr val="6EA6FF"/>
          </a:solidFill>
          <a:ln w="36720">
            <a:solidFill>
              <a:srgbClr val="1C1C1C"/>
            </a:solidFill>
            <a:prstDash val="solid"/>
          </a:ln>
        </p:spPr>
        <p:txBody>
          <a:bodyPr vert="horz" wrap="none" lIns="108000" tIns="63000" rIns="108000" bIns="63000" anchor="ctr" anchorCtr="0" compatLnSpc="0">
            <a:noAutofit/>
          </a:bodyPr>
          <a:lstStyle/>
          <a:p>
            <a:pPr algn="ctr" defTabSz="914400" hangingPunct="0"/>
            <a:r>
              <a:rPr lang="en-US" sz="2000" dirty="0">
                <a:solidFill>
                  <a:prstClr val="black"/>
                </a:solidFill>
                <a:latin typeface="IBM Plex Sans" panose="020B0503050203000203" pitchFamily="34" charset="0"/>
                <a:ea typeface="Microsoft YaHei" pitchFamily="2"/>
                <a:cs typeface="Mangal" pitchFamily="2"/>
              </a:rPr>
              <a:t>DB</a:t>
            </a:r>
          </a:p>
        </p:txBody>
      </p:sp>
      <p:pic>
        <p:nvPicPr>
          <p:cNvPr id="79" name="Picture 78">
            <a:extLst>
              <a:ext uri="{FF2B5EF4-FFF2-40B4-BE49-F238E27FC236}">
                <a16:creationId xmlns:a16="http://schemas.microsoft.com/office/drawing/2014/main" id="{618DE5B1-2EBE-44D0-877D-AE6FAF2AF7AB}"/>
              </a:ext>
            </a:extLst>
          </p:cNvPr>
          <p:cNvPicPr>
            <a:picLocks noChangeAspect="1"/>
          </p:cNvPicPr>
          <p:nvPr/>
        </p:nvPicPr>
        <p:blipFill>
          <a:blip r:embed="rId3">
            <a:lum/>
            <a:alphaModFix/>
          </a:blip>
          <a:srcRect/>
          <a:stretch>
            <a:fillRect/>
          </a:stretch>
        </p:blipFill>
        <p:spPr>
          <a:xfrm>
            <a:off x="6953687" y="2468880"/>
            <a:ext cx="2070360" cy="1628999"/>
          </a:xfrm>
          <a:prstGeom prst="rect">
            <a:avLst/>
          </a:prstGeom>
          <a:noFill/>
          <a:ln>
            <a:noFill/>
          </a:ln>
        </p:spPr>
      </p:pic>
      <p:sp>
        <p:nvSpPr>
          <p:cNvPr id="80" name="Straight Connector 79">
            <a:extLst>
              <a:ext uri="{FF2B5EF4-FFF2-40B4-BE49-F238E27FC236}">
                <a16:creationId xmlns:a16="http://schemas.microsoft.com/office/drawing/2014/main" id="{F56C780A-3EA2-452D-BF3D-5BCF7D95A1DE}"/>
              </a:ext>
            </a:extLst>
          </p:cNvPr>
          <p:cNvSpPr/>
          <p:nvPr/>
        </p:nvSpPr>
        <p:spPr>
          <a:xfrm>
            <a:off x="7968887" y="4057921"/>
            <a:ext cx="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1" name="Straight Connector 80">
            <a:extLst>
              <a:ext uri="{FF2B5EF4-FFF2-40B4-BE49-F238E27FC236}">
                <a16:creationId xmlns:a16="http://schemas.microsoft.com/office/drawing/2014/main" id="{BEA6E57E-90F5-48EE-9A78-7438AD7D7DDA}"/>
              </a:ext>
            </a:extLst>
          </p:cNvPr>
          <p:cNvSpPr/>
          <p:nvPr/>
        </p:nvSpPr>
        <p:spPr>
          <a:xfrm>
            <a:off x="7968887" y="5972041"/>
            <a:ext cx="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2" name="Straight Connector 81">
            <a:extLst>
              <a:ext uri="{FF2B5EF4-FFF2-40B4-BE49-F238E27FC236}">
                <a16:creationId xmlns:a16="http://schemas.microsoft.com/office/drawing/2014/main" id="{7593F272-7BEB-4A3E-8579-99F798817849}"/>
              </a:ext>
            </a:extLst>
          </p:cNvPr>
          <p:cNvSpPr/>
          <p:nvPr/>
        </p:nvSpPr>
        <p:spPr>
          <a:xfrm flipH="1">
            <a:off x="5706287" y="4097521"/>
            <a:ext cx="1508399" cy="3697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3" name="Straight Connector 82">
            <a:extLst>
              <a:ext uri="{FF2B5EF4-FFF2-40B4-BE49-F238E27FC236}">
                <a16:creationId xmlns:a16="http://schemas.microsoft.com/office/drawing/2014/main" id="{A949B624-8E20-408A-B177-2B72BA38245C}"/>
              </a:ext>
            </a:extLst>
          </p:cNvPr>
          <p:cNvSpPr/>
          <p:nvPr/>
        </p:nvSpPr>
        <p:spPr>
          <a:xfrm>
            <a:off x="9024047" y="3971161"/>
            <a:ext cx="3469680" cy="49644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4" name="Straight Connector 83">
            <a:extLst>
              <a:ext uri="{FF2B5EF4-FFF2-40B4-BE49-F238E27FC236}">
                <a16:creationId xmlns:a16="http://schemas.microsoft.com/office/drawing/2014/main" id="{D8EDFA72-74AA-4335-B2BD-CDDFA0F697BC}"/>
              </a:ext>
            </a:extLst>
          </p:cNvPr>
          <p:cNvSpPr/>
          <p:nvPr/>
        </p:nvSpPr>
        <p:spPr>
          <a:xfrm flipH="1">
            <a:off x="3066767" y="4014361"/>
            <a:ext cx="3645000" cy="47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5" name="Straight Connector 84">
            <a:extLst>
              <a:ext uri="{FF2B5EF4-FFF2-40B4-BE49-F238E27FC236}">
                <a16:creationId xmlns:a16="http://schemas.microsoft.com/office/drawing/2014/main" id="{EBDC2FA4-AA57-424F-A1AD-3D1476520E1F}"/>
              </a:ext>
            </a:extLst>
          </p:cNvPr>
          <p:cNvSpPr/>
          <p:nvPr/>
        </p:nvSpPr>
        <p:spPr>
          <a:xfrm flipH="1">
            <a:off x="8597447" y="5994720"/>
            <a:ext cx="754200" cy="51732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6" name="Straight Connector 85">
            <a:extLst>
              <a:ext uri="{FF2B5EF4-FFF2-40B4-BE49-F238E27FC236}">
                <a16:creationId xmlns:a16="http://schemas.microsoft.com/office/drawing/2014/main" id="{4586A7A7-14BD-4101-B3D8-53A5C6517084}"/>
              </a:ext>
            </a:extLst>
          </p:cNvPr>
          <p:cNvSpPr/>
          <p:nvPr/>
        </p:nvSpPr>
        <p:spPr>
          <a:xfrm flipH="1">
            <a:off x="9070126" y="5972041"/>
            <a:ext cx="1789921" cy="54000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7" name="Straight Connector 86">
            <a:extLst>
              <a:ext uri="{FF2B5EF4-FFF2-40B4-BE49-F238E27FC236}">
                <a16:creationId xmlns:a16="http://schemas.microsoft.com/office/drawing/2014/main" id="{67D9D409-C7F9-44F9-AD7C-E4781A3A19ED}"/>
              </a:ext>
            </a:extLst>
          </p:cNvPr>
          <p:cNvSpPr/>
          <p:nvPr/>
        </p:nvSpPr>
        <p:spPr>
          <a:xfrm flipH="1">
            <a:off x="9351647" y="5994720"/>
            <a:ext cx="2890800" cy="65052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8" name="Straight Connector 87">
            <a:extLst>
              <a:ext uri="{FF2B5EF4-FFF2-40B4-BE49-F238E27FC236}">
                <a16:creationId xmlns:a16="http://schemas.microsoft.com/office/drawing/2014/main" id="{BD519A99-8D63-484C-851A-1EE186F8D0BB}"/>
              </a:ext>
            </a:extLst>
          </p:cNvPr>
          <p:cNvSpPr/>
          <p:nvPr/>
        </p:nvSpPr>
        <p:spPr>
          <a:xfrm flipH="1">
            <a:off x="9351647" y="5961601"/>
            <a:ext cx="3896640" cy="86111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89" name="Straight Connector 88">
            <a:extLst>
              <a:ext uri="{FF2B5EF4-FFF2-40B4-BE49-F238E27FC236}">
                <a16:creationId xmlns:a16="http://schemas.microsoft.com/office/drawing/2014/main" id="{5596BE95-306C-4E02-8C72-D717F37DDCCB}"/>
              </a:ext>
            </a:extLst>
          </p:cNvPr>
          <p:cNvSpPr/>
          <p:nvPr/>
        </p:nvSpPr>
        <p:spPr>
          <a:xfrm>
            <a:off x="6586126" y="5927400"/>
            <a:ext cx="879840" cy="584281"/>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90" name="Straight Connector 89">
            <a:extLst>
              <a:ext uri="{FF2B5EF4-FFF2-40B4-BE49-F238E27FC236}">
                <a16:creationId xmlns:a16="http://schemas.microsoft.com/office/drawing/2014/main" id="{9A25122E-19E0-4736-A74F-F53D235F0C04}"/>
              </a:ext>
            </a:extLst>
          </p:cNvPr>
          <p:cNvSpPr/>
          <p:nvPr/>
        </p:nvSpPr>
        <p:spPr>
          <a:xfrm>
            <a:off x="5581006" y="6015601"/>
            <a:ext cx="1352520" cy="583560"/>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91" name="Straight Connector 90">
            <a:extLst>
              <a:ext uri="{FF2B5EF4-FFF2-40B4-BE49-F238E27FC236}">
                <a16:creationId xmlns:a16="http://schemas.microsoft.com/office/drawing/2014/main" id="{620940A3-AFCE-48FE-9051-F327D2E80045}"/>
              </a:ext>
            </a:extLst>
          </p:cNvPr>
          <p:cNvSpPr/>
          <p:nvPr/>
        </p:nvSpPr>
        <p:spPr>
          <a:xfrm>
            <a:off x="4072606" y="6014521"/>
            <a:ext cx="2639521" cy="697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
        <p:nvSpPr>
          <p:cNvPr id="92" name="Straight Connector 91">
            <a:extLst>
              <a:ext uri="{FF2B5EF4-FFF2-40B4-BE49-F238E27FC236}">
                <a16:creationId xmlns:a16="http://schemas.microsoft.com/office/drawing/2014/main" id="{BF0E0DDF-3067-49BB-9DDB-1B78421A8A9E}"/>
              </a:ext>
            </a:extLst>
          </p:cNvPr>
          <p:cNvSpPr/>
          <p:nvPr/>
        </p:nvSpPr>
        <p:spPr>
          <a:xfrm>
            <a:off x="2689487" y="5972041"/>
            <a:ext cx="3896639" cy="850679"/>
          </a:xfrm>
          <a:prstGeom prst="line">
            <a:avLst/>
          </a:prstGeom>
          <a:noFill/>
          <a:ln w="0">
            <a:solidFill>
              <a:srgbClr val="000000"/>
            </a:solidFill>
            <a:prstDash val="solid"/>
            <a:headEnd type="arrow"/>
            <a:tailEnd type="arrow"/>
          </a:ln>
        </p:spPr>
        <p:txBody>
          <a:bodyPr vert="horz" wrap="none" lIns="90000" tIns="45000" rIns="90000" bIns="45000" anchor="ctr" anchorCtr="0" compatLnSpc="0"/>
          <a:lstStyle/>
          <a:p>
            <a:pPr defTabSz="914400" hangingPunct="0"/>
            <a:endParaRPr lang="en-US" sz="18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4247847221"/>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23817</TotalTime>
  <Words>4112</Words>
  <Application>Microsoft Office PowerPoint</Application>
  <PresentationFormat>Custom</PresentationFormat>
  <Paragraphs>506</Paragraphs>
  <Slides>38</Slides>
  <Notes>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38</vt:i4>
      </vt:variant>
    </vt:vector>
  </HeadingPairs>
  <TitlesOfParts>
    <vt:vector size="53"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3_Light Background</vt:lpstr>
      <vt:lpstr>4_Color Block</vt:lpstr>
      <vt:lpstr>4_Light Background</vt:lpstr>
      <vt:lpstr>How did We Come to Microservices?  History and Driving Forces  Audience: All</vt:lpstr>
      <vt:lpstr>Introduction</vt:lpstr>
      <vt:lpstr>Agenda</vt:lpstr>
      <vt:lpstr>Objectives</vt:lpstr>
      <vt:lpstr>Topics</vt:lpstr>
      <vt:lpstr>History of Microservices </vt:lpstr>
      <vt:lpstr>Microservices: Example</vt:lpstr>
      <vt:lpstr>Monolithic Application: Example</vt:lpstr>
      <vt:lpstr>Monolithic Application: Example (continued)</vt:lpstr>
      <vt:lpstr>Monolithic Challenges</vt:lpstr>
      <vt:lpstr>Monolithic Challenges (continued)</vt:lpstr>
      <vt:lpstr>Monolithic Challenges (continued)</vt:lpstr>
      <vt:lpstr>Monolithic Challenges (continued)</vt:lpstr>
      <vt:lpstr>Monolithic Challenges (continued)</vt:lpstr>
      <vt:lpstr>Challenges with Monolith Applications</vt:lpstr>
      <vt:lpstr>Microservices: Definition</vt:lpstr>
      <vt:lpstr>Characteristics of Microservices</vt:lpstr>
      <vt:lpstr>Benefits of Microservices Architecture</vt:lpstr>
      <vt:lpstr>Reasons to shift to Microservices</vt:lpstr>
      <vt:lpstr>Moving to Microservices</vt:lpstr>
      <vt:lpstr>Moving to Microservices: Challenges</vt:lpstr>
      <vt:lpstr>Moving to Microservices: Challenges (continued)</vt:lpstr>
      <vt:lpstr>Moving to Microservices: Challenges (continued)</vt:lpstr>
      <vt:lpstr>Moving to Microservices: Challenges (continued)</vt:lpstr>
      <vt:lpstr>Driving Forces for the Move to Microservices</vt:lpstr>
      <vt:lpstr>Agile + DevOps Real-time - Enabled by Cloud</vt:lpstr>
      <vt:lpstr>Cloud: Overview</vt:lpstr>
      <vt:lpstr>Types of Cloud</vt:lpstr>
      <vt:lpstr>Benefits of Cloud infrastructure adoption</vt:lpstr>
      <vt:lpstr>Challenges of moving to Cloud: Complexity of operating environment</vt:lpstr>
      <vt:lpstr>Customer expectations</vt:lpstr>
      <vt:lpstr>Agile</vt:lpstr>
      <vt:lpstr>DevOps</vt:lpstr>
      <vt:lpstr>Q&amp;A</vt:lpstr>
      <vt:lpstr>Summary</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731</cp:revision>
  <cp:lastPrinted>2017-10-24T19:02:10Z</cp:lastPrinted>
  <dcterms:created xsi:type="dcterms:W3CDTF">2017-10-15T17:28:19Z</dcterms:created>
  <dcterms:modified xsi:type="dcterms:W3CDTF">2020-02-13T12:56:53Z</dcterms:modified>
</cp:coreProperties>
</file>